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1"/>
    <p:sldMasterId id="2147483948" r:id="rId2"/>
    <p:sldMasterId id="2147484006" r:id="rId3"/>
  </p:sldMasterIdLst>
  <p:notesMasterIdLst>
    <p:notesMasterId r:id="rId4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8" r:id="rId19"/>
    <p:sldId id="277" r:id="rId20"/>
    <p:sldId id="271" r:id="rId21"/>
    <p:sldId id="272" r:id="rId22"/>
    <p:sldId id="276" r:id="rId23"/>
    <p:sldId id="275" r:id="rId24"/>
    <p:sldId id="274" r:id="rId25"/>
    <p:sldId id="280" r:id="rId26"/>
    <p:sldId id="279" r:id="rId27"/>
    <p:sldId id="273" r:id="rId28"/>
    <p:sldId id="281" r:id="rId29"/>
    <p:sldId id="284" r:id="rId30"/>
    <p:sldId id="285" r:id="rId31"/>
    <p:sldId id="283" r:id="rId32"/>
    <p:sldId id="282" r:id="rId33"/>
    <p:sldId id="286" r:id="rId34"/>
    <p:sldId id="292" r:id="rId35"/>
    <p:sldId id="291" r:id="rId36"/>
    <p:sldId id="290" r:id="rId37"/>
    <p:sldId id="289" r:id="rId38"/>
    <p:sldId id="288" r:id="rId39"/>
    <p:sldId id="294" r:id="rId40"/>
    <p:sldId id="298" r:id="rId41"/>
    <p:sldId id="295" r:id="rId42"/>
    <p:sldId id="29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4660"/>
  </p:normalViewPr>
  <p:slideViewPr>
    <p:cSldViewPr snapToGrid="0">
      <p:cViewPr varScale="1">
        <p:scale>
          <a:sx n="89" d="100"/>
          <a:sy n="89" d="100"/>
        </p:scale>
        <p:origin x="14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4CEBF8-9B00-48C9-A99A-4C4FC2B3B6CA}" type="datetimeFigureOut">
              <a:rPr lang="ru-RU" smtClean="0"/>
              <a:t>09.10.2024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1612B-4BA0-494D-A502-C92D3539B141}" type="slidenum">
              <a:rPr lang="ru-RU" smtClean="0"/>
              <a:t>‹#›</a:t>
            </a:fld>
            <a:endParaRPr lang="ru-RU"/>
          </a:p>
        </p:txBody>
      </p:sp>
    </p:spTree>
    <p:extLst>
      <p:ext uri="{BB962C8B-B14F-4D97-AF65-F5344CB8AC3E}">
        <p14:creationId xmlns:p14="http://schemas.microsoft.com/office/powerpoint/2010/main" val="587170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F71612B-4BA0-494D-A502-C92D3539B141}" type="slidenum">
              <a:rPr lang="ru-RU" smtClean="0"/>
              <a:t>29</a:t>
            </a:fld>
            <a:endParaRPr lang="ru-RU"/>
          </a:p>
        </p:txBody>
      </p:sp>
    </p:spTree>
    <p:extLst>
      <p:ext uri="{BB962C8B-B14F-4D97-AF65-F5344CB8AC3E}">
        <p14:creationId xmlns:p14="http://schemas.microsoft.com/office/powerpoint/2010/main" val="407752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F71612B-4BA0-494D-A502-C92D3539B141}" type="slidenum">
              <a:rPr lang="ru-RU" smtClean="0"/>
              <a:t>38</a:t>
            </a:fld>
            <a:endParaRPr lang="ru-RU"/>
          </a:p>
        </p:txBody>
      </p:sp>
    </p:spTree>
    <p:extLst>
      <p:ext uri="{BB962C8B-B14F-4D97-AF65-F5344CB8AC3E}">
        <p14:creationId xmlns:p14="http://schemas.microsoft.com/office/powerpoint/2010/main" val="3625172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2981899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ru-RU"/>
              <a:t>Образец заголовка</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ru-RU"/>
              <a:t>Вставка рисунка</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F891410D-85DC-49D1-B3B4-43A3F7083DE0}" type="datetimeFigureOut">
              <a:rPr lang="ru-RU" smtClean="0"/>
              <a:t>09.10.2024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2795664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ru-RU"/>
              <a:t>Образец заголовка</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ru-RU"/>
              <a:t>Образец текста</a:t>
            </a:r>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3482619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ru-RU"/>
              <a:t>Образец заголовка</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ru-RU"/>
              <a:t>Образец текста</a:t>
            </a:r>
          </a:p>
        </p:txBody>
      </p:sp>
      <p:sp>
        <p:nvSpPr>
          <p:cNvPr id="2" name="Date Placeholder 1"/>
          <p:cNvSpPr>
            <a:spLocks noGrp="1"/>
          </p:cNvSpPr>
          <p:nvPr>
            <p:ph type="dt" sz="half" idx="10"/>
          </p:nvPr>
        </p:nvSpPr>
        <p:spPr/>
        <p:txBody>
          <a:bodyPr/>
          <a:lstStyle/>
          <a:p>
            <a:fld id="{F891410D-85DC-49D1-B3B4-43A3F7083DE0}" type="datetimeFigureOut">
              <a:rPr lang="ru-RU" smtClean="0"/>
              <a:t>09.10.2024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1728598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4082170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396348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ru-RU"/>
              <a:t>Образец заголовка</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4015017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3502561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ru-RU"/>
              <a:t>Образец заголовка</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lvl1pPr>
              <a:defRPr>
                <a:solidFill>
                  <a:schemeClr val="tx2"/>
                </a:solidFill>
              </a:defRPr>
            </a:lvl1p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B906F4D-DC18-4AB4-AEB3-B425B45F4920}" type="slidenum">
              <a:rPr lang="ru-RU" smtClean="0"/>
              <a:t>‹#›</a:t>
            </a:fld>
            <a:endParaRPr lang="ru-RU"/>
          </a:p>
        </p:txBody>
      </p:sp>
    </p:spTree>
    <p:extLst>
      <p:ext uri="{BB962C8B-B14F-4D97-AF65-F5344CB8AC3E}">
        <p14:creationId xmlns:p14="http://schemas.microsoft.com/office/powerpoint/2010/main" val="22460516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F891410D-85DC-49D1-B3B4-43A3F7083DE0}" type="datetimeFigureOut">
              <a:rPr lang="ru-RU" smtClean="0"/>
              <a:t>09.10.2024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668073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F891410D-85DC-49D1-B3B4-43A3F7083DE0}" type="datetimeFigureOut">
              <a:rPr lang="ru-RU" smtClean="0"/>
              <a:t>09.10.2024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2945878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ru-RU"/>
              <a:t>Образец заголовка</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3444890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F891410D-85DC-49D1-B3B4-43A3F7083DE0}" type="datetimeFigureOut">
              <a:rPr lang="ru-RU" smtClean="0"/>
              <a:t>09.10.2024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373412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91410D-85DC-49D1-B3B4-43A3F7083DE0}" type="datetimeFigureOut">
              <a:rPr lang="ru-RU" smtClean="0"/>
              <a:t>09.10.2024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3432524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F891410D-85DC-49D1-B3B4-43A3F7083DE0}" type="datetimeFigureOut">
              <a:rPr lang="ru-RU" smtClean="0"/>
              <a:t>09.10.2024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3868449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F891410D-85DC-49D1-B3B4-43A3F7083DE0}" type="datetimeFigureOut">
              <a:rPr lang="ru-RU" smtClean="0"/>
              <a:t>09.10.2024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22851918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886656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838200" y="6422854"/>
            <a:ext cx="2743196" cy="365125"/>
          </a:xfrm>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a:xfrm>
            <a:off x="3776135" y="6422854"/>
            <a:ext cx="4279669" cy="365125"/>
          </a:xfrm>
        </p:spPr>
        <p:txBody>
          <a:bodyPr/>
          <a:lstStyle/>
          <a:p>
            <a:endParaRPr lang="ru-RU"/>
          </a:p>
        </p:txBody>
      </p:sp>
      <p:sp>
        <p:nvSpPr>
          <p:cNvPr id="6" name="Slide Number Placeholder 5"/>
          <p:cNvSpPr>
            <a:spLocks noGrp="1"/>
          </p:cNvSpPr>
          <p:nvPr>
            <p:ph type="sldNum" sz="quarter" idx="12"/>
          </p:nvPr>
        </p:nvSpPr>
        <p:spPr>
          <a:xfrm>
            <a:off x="8073048" y="6422854"/>
            <a:ext cx="879759" cy="365125"/>
          </a:xfrm>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3379843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ru-RU"/>
              <a:t>Образец заголовка</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rIns="45720"/>
          <a:lstStyle/>
          <a:p>
            <a:fld id="{2B906F4D-DC18-4AB4-AEB3-B425B45F4920}" type="slidenum">
              <a:rPr lang="ru-RU" smtClean="0"/>
              <a:t>‹#›</a:t>
            </a:fld>
            <a:endParaRPr lang="ru-RU"/>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71114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988358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ru-RU"/>
              <a:t>Образец заголовка</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15352487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F891410D-85DC-49D1-B3B4-43A3F7083DE0}" type="datetimeFigureOut">
              <a:rPr lang="ru-RU" smtClean="0"/>
              <a:t>09.10.2024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906F4D-DC18-4AB4-AEB3-B425B45F4920}" type="slidenum">
              <a:rPr lang="ru-RU" smtClean="0"/>
              <a:t>‹#›</a:t>
            </a:fld>
            <a:endParaRPr lang="ru-RU"/>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4824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ru-RU"/>
              <a:t>Образец заголовка</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6451197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ru-RU"/>
              <a:t>Образец заголовка</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2609285" y="2851331"/>
            <a:ext cx="3893623" cy="307143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666635" y="2851331"/>
            <a:ext cx="3899798" cy="307143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F891410D-85DC-49D1-B3B4-43A3F7083DE0}" type="datetimeFigureOut">
              <a:rPr lang="ru-RU" smtClean="0"/>
              <a:t>09.10.2024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11081768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F891410D-85DC-49D1-B3B4-43A3F7083DE0}" type="datetimeFigureOut">
              <a:rPr lang="ru-RU" smtClean="0"/>
              <a:t>09.10.2024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B906F4D-DC18-4AB4-AEB3-B425B45F4920}" type="slidenum">
              <a:rPr lang="ru-RU" smtClean="0"/>
              <a:t>‹#›</a:t>
            </a:fld>
            <a:endParaRPr lang="ru-RU"/>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47741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891410D-85DC-49D1-B3B4-43A3F7083DE0}" type="datetimeFigureOut">
              <a:rPr lang="ru-RU" smtClean="0"/>
              <a:t>09.10.2024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16092988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ru-RU"/>
              <a:t>Образец заголовка</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F891410D-85DC-49D1-B3B4-43A3F7083DE0}" type="datetimeFigureOut">
              <a:rPr lang="ru-RU" smtClean="0"/>
              <a:t>09.10.2024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11061853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F891410D-85DC-49D1-B3B4-43A3F7083DE0}" type="datetimeFigureOut">
              <a:rPr lang="ru-RU" smtClean="0"/>
              <a:t>09.10.2024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25636376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39711981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891410D-85DC-49D1-B3B4-43A3F7083DE0}" type="datetimeFigureOut">
              <a:rPr lang="ru-RU" smtClean="0"/>
              <a:t>09.10.2024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192873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F891410D-85DC-49D1-B3B4-43A3F7083DE0}" type="datetimeFigureOut">
              <a:rPr lang="ru-RU" smtClean="0"/>
              <a:t>09.10.2024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1272431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F891410D-85DC-49D1-B3B4-43A3F7083DE0}" type="datetimeFigureOut">
              <a:rPr lang="ru-RU" smtClean="0"/>
              <a:t>09.10.2024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200760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F891410D-85DC-49D1-B3B4-43A3F7083DE0}" type="datetimeFigureOut">
              <a:rPr lang="ru-RU" smtClean="0"/>
              <a:t>09.10.2024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1399249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91410D-85DC-49D1-B3B4-43A3F7083DE0}" type="datetimeFigureOut">
              <a:rPr lang="ru-RU" smtClean="0"/>
              <a:t>09.10.2024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279702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ru-RU"/>
              <a:t>Образец заголовка</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F891410D-85DC-49D1-B3B4-43A3F7083DE0}" type="datetimeFigureOut">
              <a:rPr lang="ru-RU" smtClean="0"/>
              <a:t>09.10.2024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2133220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ru-RU"/>
              <a:t>Образец заголовка</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ru-RU"/>
              <a:t>Вставка рисунка</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a:xfrm>
            <a:off x="3885810" y="6041362"/>
            <a:ext cx="976879" cy="365125"/>
          </a:xfrm>
        </p:spPr>
        <p:txBody>
          <a:bodyPr/>
          <a:lstStyle/>
          <a:p>
            <a:fld id="{F891410D-85DC-49D1-B3B4-43A3F7083DE0}" type="datetimeFigureOut">
              <a:rPr lang="ru-RU" smtClean="0"/>
              <a:t>09.10.2024</a:t>
            </a:fld>
            <a:endParaRPr lang="ru-RU"/>
          </a:p>
        </p:txBody>
      </p:sp>
      <p:sp>
        <p:nvSpPr>
          <p:cNvPr id="6" name="Footer Placeholder 5"/>
          <p:cNvSpPr>
            <a:spLocks noGrp="1"/>
          </p:cNvSpPr>
          <p:nvPr>
            <p:ph type="ftr" sz="quarter" idx="11"/>
          </p:nvPr>
        </p:nvSpPr>
        <p:spPr>
          <a:xfrm>
            <a:off x="590396" y="6041362"/>
            <a:ext cx="3295413" cy="365125"/>
          </a:xfrm>
        </p:spPr>
        <p:txBody>
          <a:bodyPr/>
          <a:lstStyle/>
          <a:p>
            <a:endParaRPr lang="ru-RU"/>
          </a:p>
        </p:txBody>
      </p:sp>
      <p:sp>
        <p:nvSpPr>
          <p:cNvPr id="7" name="Slide Number Placeholder 6"/>
          <p:cNvSpPr>
            <a:spLocks noGrp="1"/>
          </p:cNvSpPr>
          <p:nvPr>
            <p:ph type="sldNum" sz="quarter" idx="12"/>
          </p:nvPr>
        </p:nvSpPr>
        <p:spPr>
          <a:xfrm>
            <a:off x="4862689" y="5915888"/>
            <a:ext cx="1062155" cy="490599"/>
          </a:xfrm>
        </p:spPr>
        <p:txBody>
          <a:bodyPr/>
          <a:lstStyle/>
          <a:p>
            <a:fld id="{2B906F4D-DC18-4AB4-AEB3-B425B45F4920}" type="slidenum">
              <a:rPr lang="ru-RU" smtClean="0"/>
              <a:t>‹#›</a:t>
            </a:fld>
            <a:endParaRPr lang="ru-RU"/>
          </a:p>
        </p:txBody>
      </p:sp>
    </p:spTree>
    <p:extLst>
      <p:ext uri="{BB962C8B-B14F-4D97-AF65-F5344CB8AC3E}">
        <p14:creationId xmlns:p14="http://schemas.microsoft.com/office/powerpoint/2010/main" val="54507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4.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ru-RU"/>
              <a:t>Образец заголовка</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ru-RU"/>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891410D-85DC-49D1-B3B4-43A3F7083DE0}" type="datetimeFigureOut">
              <a:rPr lang="ru-RU" smtClean="0"/>
              <a:t>09.10.2024</a:t>
            </a:fld>
            <a:endParaRPr lang="ru-RU"/>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2B906F4D-DC18-4AB4-AEB3-B425B45F4920}" type="slidenum">
              <a:rPr lang="ru-RU" smtClean="0"/>
              <a:t>‹#›</a:t>
            </a:fld>
            <a:endParaRPr lang="ru-RU"/>
          </a:p>
        </p:txBody>
      </p:sp>
    </p:spTree>
    <p:extLst>
      <p:ext uri="{BB962C8B-B14F-4D97-AF65-F5344CB8AC3E}">
        <p14:creationId xmlns:p14="http://schemas.microsoft.com/office/powerpoint/2010/main" val="960769662"/>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F891410D-85DC-49D1-B3B4-43A3F7083DE0}" type="datetimeFigureOut">
              <a:rPr lang="ru-RU" smtClean="0"/>
              <a:t>09.10.2024</a:t>
            </a:fld>
            <a:endParaRPr lang="ru-RU"/>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ru-RU"/>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2B906F4D-DC18-4AB4-AEB3-B425B45F4920}" type="slidenum">
              <a:rPr lang="ru-RU" smtClean="0"/>
              <a:t>‹#›</a:t>
            </a:fld>
            <a:endParaRPr lang="ru-RU"/>
          </a:p>
        </p:txBody>
      </p:sp>
    </p:spTree>
    <p:extLst>
      <p:ext uri="{BB962C8B-B14F-4D97-AF65-F5344CB8AC3E}">
        <p14:creationId xmlns:p14="http://schemas.microsoft.com/office/powerpoint/2010/main" val="4226652150"/>
      </p:ext>
    </p:extLst>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F891410D-85DC-49D1-B3B4-43A3F7083DE0}" type="datetimeFigureOut">
              <a:rPr lang="ru-RU" smtClean="0"/>
              <a:t>09.10.2024</a:t>
            </a:fld>
            <a:endParaRPr lang="ru-RU"/>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2B906F4D-DC18-4AB4-AEB3-B425B45F4920}" type="slidenum">
              <a:rPr lang="ru-RU" smtClean="0"/>
              <a:t>‹#›</a:t>
            </a:fld>
            <a:endParaRPr lang="ru-RU"/>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40211495"/>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2.jfi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ns-shop.ru/product/44f1e1893bbbed20/blok-pitania-montech-century-850-century-850-cernyj/" TargetMode="External"/><Relationship Id="rId2" Type="http://schemas.openxmlformats.org/officeDocument/2006/relationships/hyperlink" Target="https://www.dns-shop.ru/product/8490134acf83ed20/korpus-lian-li-lancool-iii-rgb-g99lan3rx10r-cernyj/" TargetMode="External"/><Relationship Id="rId1" Type="http://schemas.openxmlformats.org/officeDocument/2006/relationships/slideLayout" Target="../slideLayouts/slideLayout29.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1CA011-07DC-4DC6-8B1F-0FD9B7C34670}"/>
              </a:ext>
            </a:extLst>
          </p:cNvPr>
          <p:cNvSpPr>
            <a:spLocks noGrp="1"/>
          </p:cNvSpPr>
          <p:nvPr>
            <p:ph type="ctrTitle"/>
          </p:nvPr>
        </p:nvSpPr>
        <p:spPr>
          <a:xfrm>
            <a:off x="2496820" y="71121"/>
            <a:ext cx="7198360" cy="497840"/>
          </a:xfrm>
        </p:spPr>
        <p:txBody>
          <a:bodyPr>
            <a:normAutofit/>
          </a:bodyPr>
          <a:lstStyle/>
          <a:p>
            <a:r>
              <a:rPr lang="ru-RU" sz="2600" dirty="0">
                <a:solidFill>
                  <a:schemeClr val="tx1"/>
                </a:solidFill>
                <a:latin typeface="Times New Roman" panose="02020603050405020304" pitchFamily="18" charset="0"/>
                <a:cs typeface="Times New Roman" panose="02020603050405020304" pitchFamily="18" charset="0"/>
              </a:rPr>
              <a:t>Типы корпусов ПК, блоков питания ПК, ИБП</a:t>
            </a:r>
          </a:p>
        </p:txBody>
      </p:sp>
      <p:sp>
        <p:nvSpPr>
          <p:cNvPr id="3" name="Подзаголовок 2">
            <a:extLst>
              <a:ext uri="{FF2B5EF4-FFF2-40B4-BE49-F238E27FC236}">
                <a16:creationId xmlns:a16="http://schemas.microsoft.com/office/drawing/2014/main" id="{D155455B-25DB-48C3-9544-9DF1B6737AB4}"/>
              </a:ext>
            </a:extLst>
          </p:cNvPr>
          <p:cNvSpPr>
            <a:spLocks noGrp="1"/>
          </p:cNvSpPr>
          <p:nvPr>
            <p:ph type="subTitle" idx="1"/>
          </p:nvPr>
        </p:nvSpPr>
        <p:spPr>
          <a:xfrm>
            <a:off x="8869680" y="6380480"/>
            <a:ext cx="3180080" cy="406399"/>
          </a:xfrm>
        </p:spPr>
        <p:txBody>
          <a:bodyPr>
            <a:noAutofit/>
          </a:bodyPr>
          <a:lstStyle/>
          <a:p>
            <a:r>
              <a:rPr lang="ru-RU" sz="2000" dirty="0">
                <a:latin typeface="Times New Roman" panose="02020603050405020304" pitchFamily="18" charset="0"/>
                <a:cs typeface="Times New Roman" panose="02020603050405020304" pitchFamily="18" charset="0"/>
              </a:rPr>
              <a:t>В</a:t>
            </a:r>
            <a:r>
              <a:rPr lang="ru-RU" sz="2000" dirty="0">
                <a:solidFill>
                  <a:schemeClr val="tx1"/>
                </a:solidFill>
                <a:latin typeface="Times New Roman" panose="02020603050405020304" pitchFamily="18" charset="0"/>
                <a:cs typeface="Times New Roman" panose="02020603050405020304" pitchFamily="18" charset="0"/>
              </a:rPr>
              <a:t>ыполнил Игорь </a:t>
            </a:r>
            <a:r>
              <a:rPr lang="ru-RU" sz="2000" dirty="0" err="1">
                <a:solidFill>
                  <a:schemeClr val="tx1"/>
                </a:solidFill>
                <a:latin typeface="Times New Roman" panose="02020603050405020304" pitchFamily="18" charset="0"/>
                <a:cs typeface="Times New Roman" panose="02020603050405020304" pitchFamily="18" charset="0"/>
              </a:rPr>
              <a:t>Слыханов</a:t>
            </a:r>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19FB0B2D-AED7-4281-B383-82F90A773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918" y="686653"/>
            <a:ext cx="8498164" cy="5484694"/>
          </a:xfrm>
          <a:prstGeom prst="rect">
            <a:avLst/>
          </a:prstGeom>
        </p:spPr>
      </p:pic>
    </p:spTree>
    <p:extLst>
      <p:ext uri="{BB962C8B-B14F-4D97-AF65-F5344CB8AC3E}">
        <p14:creationId xmlns:p14="http://schemas.microsoft.com/office/powerpoint/2010/main" val="319425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5ECFA-50D1-4752-B584-0C407469B109}"/>
              </a:ext>
            </a:extLst>
          </p:cNvPr>
          <p:cNvSpPr>
            <a:spLocks noGrp="1"/>
          </p:cNvSpPr>
          <p:nvPr>
            <p:ph type="title"/>
          </p:nvPr>
        </p:nvSpPr>
        <p:spPr>
          <a:xfrm>
            <a:off x="810000" y="1"/>
            <a:ext cx="10571998" cy="594804"/>
          </a:xfrm>
        </p:spPr>
        <p:txBody>
          <a:bodyPr/>
          <a:lstStyle/>
          <a:p>
            <a:pPr algn="ctr"/>
            <a:r>
              <a:rPr lang="ru-RU" b="1" i="0" dirty="0">
                <a:effectLst/>
                <a:latin typeface="-apple-system"/>
              </a:rPr>
              <a:t>Охлаждение в тренде</a:t>
            </a:r>
            <a:endParaRPr lang="ru-RU" dirty="0"/>
          </a:p>
        </p:txBody>
      </p:sp>
      <p:sp>
        <p:nvSpPr>
          <p:cNvPr id="3" name="Объект 2">
            <a:extLst>
              <a:ext uri="{FF2B5EF4-FFF2-40B4-BE49-F238E27FC236}">
                <a16:creationId xmlns:a16="http://schemas.microsoft.com/office/drawing/2014/main" id="{D8985316-12C9-4967-B50B-24AF84BEAEC2}"/>
              </a:ext>
            </a:extLst>
          </p:cNvPr>
          <p:cNvSpPr>
            <a:spLocks noGrp="1"/>
          </p:cNvSpPr>
          <p:nvPr>
            <p:ph sz="half" idx="1"/>
          </p:nvPr>
        </p:nvSpPr>
        <p:spPr>
          <a:xfrm>
            <a:off x="0" y="355108"/>
            <a:ext cx="12192000" cy="1704511"/>
          </a:xfrm>
        </p:spPr>
        <p:txBody>
          <a:bodyPr>
            <a:normAutofit fontScale="92500" lnSpcReduction="10000"/>
          </a:bodyPr>
          <a:lstStyle/>
          <a:p>
            <a:pPr marL="0" indent="0">
              <a:buNone/>
            </a:pPr>
            <a:r>
              <a:rPr lang="ru-RU" sz="2000" b="0" i="0" dirty="0">
                <a:effectLst/>
                <a:latin typeface="-apple-system"/>
              </a:rPr>
              <a:t>Одновременно с корпусами, начало меняться и охлаждение. Так как система охлаждения - это первый элемент, который мы видим, когда заглядываем в корпус, Hi-End продукты быстро стали еще и красивыми. В худшем случае, на них просто появилась подсветка, в лучшем случае - </a:t>
            </a:r>
            <a:r>
              <a:rPr lang="ru-RU" sz="2000" b="0" i="0" dirty="0" err="1">
                <a:effectLst/>
                <a:latin typeface="-apple-system"/>
              </a:rPr>
              <a:t>кастомный</a:t>
            </a:r>
            <a:r>
              <a:rPr lang="ru-RU" sz="2000" b="0" i="0" dirty="0">
                <a:effectLst/>
                <a:latin typeface="-apple-system"/>
              </a:rPr>
              <a:t> дизайн. До современного вида идти им еще довольно долго, однако дело уже сдвинулось с мертвой точки: те, кто мог заплатить, уже могли получить не просто производительный, но еще и красивый компьютер, даже с подсветкой.</a:t>
            </a:r>
            <a:endParaRPr lang="ru-RU" sz="2000" dirty="0"/>
          </a:p>
        </p:txBody>
      </p:sp>
      <p:sp>
        <p:nvSpPr>
          <p:cNvPr id="8" name="Объект 7">
            <a:extLst>
              <a:ext uri="{FF2B5EF4-FFF2-40B4-BE49-F238E27FC236}">
                <a16:creationId xmlns:a16="http://schemas.microsoft.com/office/drawing/2014/main" id="{6DCA546B-32B0-4890-B9FE-7A67366F6BD7}"/>
              </a:ext>
            </a:extLst>
          </p:cNvPr>
          <p:cNvSpPr>
            <a:spLocks noGrp="1"/>
          </p:cNvSpPr>
          <p:nvPr>
            <p:ph sz="half" idx="2"/>
          </p:nvPr>
        </p:nvSpPr>
        <p:spPr>
          <a:xfrm>
            <a:off x="-1" y="1899821"/>
            <a:ext cx="7048871" cy="4958179"/>
          </a:xfrm>
        </p:spPr>
        <p:txBody>
          <a:bodyPr>
            <a:normAutofit fontScale="92500" lnSpcReduction="10000"/>
          </a:bodyPr>
          <a:lstStyle/>
          <a:p>
            <a:pPr marL="0" indent="0" algn="l">
              <a:buNone/>
            </a:pPr>
            <a:r>
              <a:rPr lang="ru-RU" b="0" i="0" dirty="0">
                <a:effectLst/>
                <a:latin typeface="-apple-system"/>
              </a:rPr>
              <a:t>Казалось бы - чем недовольны </a:t>
            </a:r>
            <a:r>
              <a:rPr lang="ru-RU" b="0" i="0" dirty="0" err="1">
                <a:effectLst/>
                <a:latin typeface="-apple-system"/>
              </a:rPr>
              <a:t>моддеры</a:t>
            </a:r>
            <a:r>
              <a:rPr lang="ru-RU" b="0" i="0" dirty="0">
                <a:effectLst/>
                <a:latin typeface="-apple-system"/>
              </a:rPr>
              <a:t>? Корпуса - есть, подсветка железа - есть, кулеры разных форм и конструкций - тоже есть. Бери да делай себе компьютер мечты, однако была одна проблема: </a:t>
            </a:r>
            <a:r>
              <a:rPr lang="ru-RU" sz="1900" b="0" i="0" dirty="0">
                <a:effectLst/>
                <a:latin typeface="-apple-system"/>
              </a:rPr>
              <a:t>материнские</a:t>
            </a:r>
            <a:r>
              <a:rPr lang="ru-RU" b="0" i="0" dirty="0">
                <a:effectLst/>
                <a:latin typeface="-apple-system"/>
              </a:rPr>
              <a:t> платы, видеокарты и блоки питания все еще пестрили разными цветами текстолита как кому вздумается. Производители блоков питания первыми начали пытаться что-то сделать с таким положением вещей, сначала выпустив пачку очень странных моделей, но затем просто сошлись на том, что дорогому БП нужна оплетка кабелей. О том, что кабели можно просто покрасить, мало кто задумывался.</a:t>
            </a:r>
            <a:br>
              <a:rPr lang="ru-RU" b="0" i="0" dirty="0">
                <a:effectLst/>
                <a:latin typeface="-apple-system"/>
              </a:rPr>
            </a:br>
            <a:br>
              <a:rPr lang="ru-RU" b="0" i="0" dirty="0">
                <a:effectLst/>
                <a:latin typeface="-apple-system"/>
              </a:rPr>
            </a:br>
            <a:r>
              <a:rPr lang="ru-RU" b="0" i="0" dirty="0">
                <a:effectLst/>
                <a:latin typeface="-apple-system"/>
              </a:rPr>
              <a:t>Одновременно с блоками питания меняются и видеокарты. Возросшее тепловыделение заставило производителей увеличивать габариты, система охлаждения теперь стала </a:t>
            </a:r>
            <a:r>
              <a:rPr lang="ru-RU" b="0" i="0" dirty="0" err="1">
                <a:effectLst/>
                <a:latin typeface="-apple-system"/>
              </a:rPr>
              <a:t>двухслотовой</a:t>
            </a:r>
            <a:r>
              <a:rPr lang="ru-RU" b="0" i="0" dirty="0">
                <a:effectLst/>
                <a:latin typeface="-apple-system"/>
              </a:rPr>
              <a:t>. Видеокарта стала напоминать скорее кирпичик, чем плату, так что производители быстро смекнули: можно делать что-нибудь забавное, чтобы кирпичик превратился в красивый элемент внутри корпуса. Получалось много всего странного, но очень быстро стало понятно: проблема не столько в самом БП, сколько в проводах. Проблема решается банальной покраской проводов или оплеткой, и примерно с 2012 года, большинство топовых БП обзавелись оными </a:t>
            </a:r>
            <a:r>
              <a:rPr lang="ru-RU" b="0" i="0" dirty="0" err="1">
                <a:effectLst/>
                <a:latin typeface="-apple-system"/>
              </a:rPr>
              <a:t>приколюхами</a:t>
            </a:r>
            <a:r>
              <a:rPr lang="ru-RU" b="0" i="0" dirty="0">
                <a:effectLst/>
                <a:latin typeface="-apple-system"/>
              </a:rPr>
              <a:t>.</a:t>
            </a:r>
          </a:p>
        </p:txBody>
      </p:sp>
      <p:pic>
        <p:nvPicPr>
          <p:cNvPr id="7" name="Рисунок 6">
            <a:extLst>
              <a:ext uri="{FF2B5EF4-FFF2-40B4-BE49-F238E27FC236}">
                <a16:creationId xmlns:a16="http://schemas.microsoft.com/office/drawing/2014/main" id="{563DF9A3-3E6F-48A6-99FF-EEB04E98F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092" y="2936691"/>
            <a:ext cx="5231909" cy="3921310"/>
          </a:xfrm>
          <a:prstGeom prst="rect">
            <a:avLst/>
          </a:prstGeom>
        </p:spPr>
      </p:pic>
    </p:spTree>
    <p:extLst>
      <p:ext uri="{BB962C8B-B14F-4D97-AF65-F5344CB8AC3E}">
        <p14:creationId xmlns:p14="http://schemas.microsoft.com/office/powerpoint/2010/main" val="153086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E90F57-FACC-48E7-AFCC-588C026459A4}"/>
              </a:ext>
            </a:extLst>
          </p:cNvPr>
          <p:cNvSpPr>
            <a:spLocks noGrp="1"/>
          </p:cNvSpPr>
          <p:nvPr>
            <p:ph type="title"/>
          </p:nvPr>
        </p:nvSpPr>
        <p:spPr>
          <a:xfrm>
            <a:off x="363984" y="0"/>
            <a:ext cx="11018014" cy="621437"/>
          </a:xfrm>
        </p:spPr>
        <p:txBody>
          <a:bodyPr/>
          <a:lstStyle/>
          <a:p>
            <a:pPr algn="ctr"/>
            <a:r>
              <a:rPr lang="ru-RU" b="1" i="0" dirty="0">
                <a:effectLst/>
                <a:latin typeface="-apple-system"/>
              </a:rPr>
              <a:t>Мы жарим!</a:t>
            </a:r>
            <a:endParaRPr lang="ru-RU" dirty="0"/>
          </a:p>
        </p:txBody>
      </p:sp>
      <p:sp>
        <p:nvSpPr>
          <p:cNvPr id="3" name="Объект 2">
            <a:extLst>
              <a:ext uri="{FF2B5EF4-FFF2-40B4-BE49-F238E27FC236}">
                <a16:creationId xmlns:a16="http://schemas.microsoft.com/office/drawing/2014/main" id="{8F8F202C-701D-46FA-A5A5-539075BC69F0}"/>
              </a:ext>
            </a:extLst>
          </p:cNvPr>
          <p:cNvSpPr>
            <a:spLocks noGrp="1"/>
          </p:cNvSpPr>
          <p:nvPr>
            <p:ph idx="1"/>
          </p:nvPr>
        </p:nvSpPr>
        <p:spPr>
          <a:xfrm>
            <a:off x="0" y="479395"/>
            <a:ext cx="12192000" cy="1975736"/>
          </a:xfrm>
        </p:spPr>
        <p:txBody>
          <a:bodyPr/>
          <a:lstStyle/>
          <a:p>
            <a:pPr marL="0" indent="0">
              <a:buNone/>
            </a:pPr>
            <a:r>
              <a:rPr lang="ru-RU" b="0" i="0" dirty="0">
                <a:effectLst/>
                <a:latin typeface="-apple-system"/>
              </a:rPr>
              <a:t>На дворе 2012 год. Железо компьютеров уже несколько лет как выходит за рамки 400-вт потребления (для Hi-End). При этом практика показывала, что пользователи, чаще всего, не покупают по 15 дисков к себе в систему, а ограничиваются 2-3 штуками, так что традиционную конструкцию </a:t>
            </a:r>
            <a:r>
              <a:rPr lang="ru-RU" dirty="0">
                <a:latin typeface="-apple-system"/>
              </a:rPr>
              <a:t>корпуса</a:t>
            </a:r>
            <a:r>
              <a:rPr lang="ru-RU" b="0" i="0" dirty="0">
                <a:effectLst/>
                <a:latin typeface="-apple-system"/>
              </a:rPr>
              <a:t> надо было срочно менять. Первое, что сделали производители - это додумались установить блок питания внизу корпуса, вентилятором вниз. Если раньше он мог прогонять через себя немного нагретый воздух, то сейчас была проблемка: воздух все еще нагрет, но уже </a:t>
            </a:r>
            <a:r>
              <a:rPr lang="ru-RU" b="0" i="0" dirty="0" err="1">
                <a:effectLst/>
                <a:latin typeface="-apple-system"/>
              </a:rPr>
              <a:t>нифига</a:t>
            </a:r>
            <a:r>
              <a:rPr lang="ru-RU" b="0" i="0" dirty="0">
                <a:effectLst/>
                <a:latin typeface="-apple-system"/>
              </a:rPr>
              <a:t> не немного. Плюсом к тому, тот факт, что БП теперь внизу, оказался очень приятен для </a:t>
            </a:r>
            <a:r>
              <a:rPr lang="ru-RU" b="0" i="0" dirty="0" err="1">
                <a:effectLst/>
                <a:latin typeface="-apple-system"/>
              </a:rPr>
              <a:t>моддеров</a:t>
            </a:r>
            <a:r>
              <a:rPr lang="ru-RU" b="0" i="0" dirty="0">
                <a:effectLst/>
                <a:latin typeface="-apple-system"/>
              </a:rPr>
              <a:t>, ибо места сверху стало побольше.</a:t>
            </a:r>
            <a:endParaRPr lang="ru-RU" dirty="0"/>
          </a:p>
        </p:txBody>
      </p:sp>
      <p:pic>
        <p:nvPicPr>
          <p:cNvPr id="5" name="Рисунок 4">
            <a:extLst>
              <a:ext uri="{FF2B5EF4-FFF2-40B4-BE49-F238E27FC236}">
                <a16:creationId xmlns:a16="http://schemas.microsoft.com/office/drawing/2014/main" id="{D11B6634-85BF-4F98-89A6-82F603A10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805" y="2379092"/>
            <a:ext cx="7847861" cy="4481128"/>
          </a:xfrm>
          <a:prstGeom prst="rect">
            <a:avLst/>
          </a:prstGeom>
        </p:spPr>
      </p:pic>
    </p:spTree>
    <p:extLst>
      <p:ext uri="{BB962C8B-B14F-4D97-AF65-F5344CB8AC3E}">
        <p14:creationId xmlns:p14="http://schemas.microsoft.com/office/powerpoint/2010/main" val="477511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A44151FD-6877-432F-9E19-D5B5B83F4F16}"/>
              </a:ext>
            </a:extLst>
          </p:cNvPr>
          <p:cNvSpPr>
            <a:spLocks noGrp="1"/>
          </p:cNvSpPr>
          <p:nvPr>
            <p:ph type="title"/>
          </p:nvPr>
        </p:nvSpPr>
        <p:spPr>
          <a:xfrm>
            <a:off x="9934112" y="996948"/>
            <a:ext cx="1447885" cy="420689"/>
          </a:xfrm>
        </p:spPr>
        <p:txBody>
          <a:bodyPr/>
          <a:lstStyle/>
          <a:p>
            <a:endParaRPr lang="ru-RU" dirty="0"/>
          </a:p>
        </p:txBody>
      </p:sp>
      <p:sp>
        <p:nvSpPr>
          <p:cNvPr id="3" name="Объект 2">
            <a:extLst>
              <a:ext uri="{FF2B5EF4-FFF2-40B4-BE49-F238E27FC236}">
                <a16:creationId xmlns:a16="http://schemas.microsoft.com/office/drawing/2014/main" id="{1B98EF16-67A2-412E-BC30-C32FDCD22398}"/>
              </a:ext>
            </a:extLst>
          </p:cNvPr>
          <p:cNvSpPr>
            <a:spLocks noGrp="1"/>
          </p:cNvSpPr>
          <p:nvPr>
            <p:ph sz="half" idx="1"/>
          </p:nvPr>
        </p:nvSpPr>
        <p:spPr>
          <a:xfrm>
            <a:off x="1" y="-1"/>
            <a:ext cx="9064100" cy="2130641"/>
          </a:xfrm>
        </p:spPr>
        <p:txBody>
          <a:bodyPr>
            <a:noAutofit/>
          </a:bodyPr>
          <a:lstStyle/>
          <a:p>
            <a:pPr marL="0" indent="0">
              <a:buNone/>
            </a:pPr>
            <a:r>
              <a:rPr lang="ru-RU" b="0" i="0" dirty="0">
                <a:effectLst/>
                <a:latin typeface="-apple-system"/>
              </a:rPr>
              <a:t>С этого момента (а это период с 2013 по 2017) корпусы начали быстро меняться. Так как пользователям больше не нужно было по 10 отсеков под накопители, а диски очень быстро начали выходить из оборота, ставился под вопрос и отсек под 5.25 - устройства. Вообще прикольной переходной моделью можно считать </a:t>
            </a:r>
            <a:r>
              <a:rPr lang="ru-RU" b="0" i="0" dirty="0" err="1">
                <a:effectLst/>
                <a:latin typeface="-apple-system"/>
              </a:rPr>
              <a:t>Aerocool</a:t>
            </a:r>
            <a:r>
              <a:rPr lang="ru-RU" b="0" i="0" dirty="0">
                <a:effectLst/>
                <a:latin typeface="-apple-system"/>
              </a:rPr>
              <a:t> </a:t>
            </a:r>
            <a:r>
              <a:rPr lang="ru-RU" b="0" i="0" dirty="0" err="1">
                <a:effectLst/>
                <a:latin typeface="-apple-system"/>
              </a:rPr>
              <a:t>Cyclops</a:t>
            </a:r>
            <a:r>
              <a:rPr lang="ru-RU" b="0" i="0" dirty="0">
                <a:effectLst/>
                <a:latin typeface="-apple-system"/>
              </a:rPr>
              <a:t>, которая по конструкции вот прям посередине между старой и новой школой. Такое расположение позволяло охлаждать жесткие диски, но, опять же, корзины-то для них маленькие! А это значит что? Правильно, больше воздуха уйдет к видеокарте. Вместе с тем, в бюджетных корпусах начали повсеместно использовать "полки" которые...</a:t>
            </a:r>
            <a:endParaRPr lang="ru-RU" dirty="0"/>
          </a:p>
        </p:txBody>
      </p:sp>
      <p:sp>
        <p:nvSpPr>
          <p:cNvPr id="6" name="Объект 5">
            <a:extLst>
              <a:ext uri="{FF2B5EF4-FFF2-40B4-BE49-F238E27FC236}">
                <a16:creationId xmlns:a16="http://schemas.microsoft.com/office/drawing/2014/main" id="{F60E499C-3208-4FF1-8DBC-C90780F41CA9}"/>
              </a:ext>
            </a:extLst>
          </p:cNvPr>
          <p:cNvSpPr>
            <a:spLocks noGrp="1"/>
          </p:cNvSpPr>
          <p:nvPr>
            <p:ph sz="half" idx="2"/>
          </p:nvPr>
        </p:nvSpPr>
        <p:spPr>
          <a:xfrm>
            <a:off x="6427112" y="1695635"/>
            <a:ext cx="5637641" cy="1420427"/>
          </a:xfrm>
        </p:spPr>
        <p:txBody>
          <a:bodyPr/>
          <a:lstStyle/>
          <a:p>
            <a:pPr marL="0" indent="0">
              <a:buNone/>
            </a:pPr>
            <a:r>
              <a:rPr lang="ru-RU" b="0" i="0" dirty="0">
                <a:effectLst/>
                <a:latin typeface="-apple-system"/>
              </a:rPr>
              <a:t>Однако корпусы высшей ценовой категории (да хоть от тех же </a:t>
            </a:r>
            <a:r>
              <a:rPr lang="ru-RU" b="0" i="0" dirty="0" err="1">
                <a:effectLst/>
                <a:latin typeface="-apple-system"/>
              </a:rPr>
              <a:t>Aerocool</a:t>
            </a:r>
            <a:r>
              <a:rPr lang="ru-RU" b="0" i="0" dirty="0">
                <a:effectLst/>
                <a:latin typeface="-apple-system"/>
              </a:rPr>
              <a:t>) выглядели уже так, как будто стоят на прилавках сегодня, в 2024 году - </a:t>
            </a:r>
            <a:r>
              <a:rPr lang="ru-RU" b="0" i="0" dirty="0" err="1">
                <a:effectLst/>
                <a:latin typeface="-apple-system"/>
              </a:rPr>
              <a:t>Aerocool</a:t>
            </a:r>
            <a:r>
              <a:rPr lang="ru-RU" b="0" i="0" dirty="0">
                <a:effectLst/>
                <a:latin typeface="-apple-system"/>
              </a:rPr>
              <a:t> P7 (2017 года выпуска):</a:t>
            </a:r>
            <a:endParaRPr lang="ru-RU" dirty="0"/>
          </a:p>
        </p:txBody>
      </p:sp>
      <p:pic>
        <p:nvPicPr>
          <p:cNvPr id="8" name="Рисунок 7">
            <a:extLst>
              <a:ext uri="{FF2B5EF4-FFF2-40B4-BE49-F238E27FC236}">
                <a16:creationId xmlns:a16="http://schemas.microsoft.com/office/drawing/2014/main" id="{CAB961FD-4682-4399-A648-804596FE5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 y="2457305"/>
            <a:ext cx="5373984" cy="4400696"/>
          </a:xfrm>
          <a:prstGeom prst="rect">
            <a:avLst/>
          </a:prstGeom>
        </p:spPr>
      </p:pic>
      <p:pic>
        <p:nvPicPr>
          <p:cNvPr id="10" name="Рисунок 9">
            <a:extLst>
              <a:ext uri="{FF2B5EF4-FFF2-40B4-BE49-F238E27FC236}">
                <a16:creationId xmlns:a16="http://schemas.microsoft.com/office/drawing/2014/main" id="{0C7E1C20-BE5E-42D4-854D-385676574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334" y="2842795"/>
            <a:ext cx="3875663" cy="3875663"/>
          </a:xfrm>
          <a:prstGeom prst="rect">
            <a:avLst/>
          </a:prstGeom>
        </p:spPr>
      </p:pic>
    </p:spTree>
    <p:extLst>
      <p:ext uri="{BB962C8B-B14F-4D97-AF65-F5344CB8AC3E}">
        <p14:creationId xmlns:p14="http://schemas.microsoft.com/office/powerpoint/2010/main" val="1085506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63C738-2740-41E3-AC36-CD243F245E1D}"/>
              </a:ext>
            </a:extLst>
          </p:cNvPr>
          <p:cNvSpPr>
            <a:spLocks noGrp="1"/>
          </p:cNvSpPr>
          <p:nvPr>
            <p:ph type="title"/>
          </p:nvPr>
        </p:nvSpPr>
        <p:spPr>
          <a:xfrm>
            <a:off x="204187" y="71021"/>
            <a:ext cx="11798424" cy="683581"/>
          </a:xfrm>
        </p:spPr>
        <p:txBody>
          <a:bodyPr/>
          <a:lstStyle/>
          <a:p>
            <a:r>
              <a:rPr lang="ru-RU" sz="4000" b="1" dirty="0">
                <a:latin typeface="-apple-system"/>
              </a:rPr>
              <a:t>Сэкономил – заработал, мигрень на свою голову…</a:t>
            </a:r>
            <a:endParaRPr lang="ru-RU" dirty="0"/>
          </a:p>
        </p:txBody>
      </p:sp>
      <p:sp>
        <p:nvSpPr>
          <p:cNvPr id="3" name="Объект 2">
            <a:extLst>
              <a:ext uri="{FF2B5EF4-FFF2-40B4-BE49-F238E27FC236}">
                <a16:creationId xmlns:a16="http://schemas.microsoft.com/office/drawing/2014/main" id="{05FE6B4D-0A19-4D86-9E70-ABB74C327583}"/>
              </a:ext>
            </a:extLst>
          </p:cNvPr>
          <p:cNvSpPr>
            <a:spLocks noGrp="1"/>
          </p:cNvSpPr>
          <p:nvPr>
            <p:ph idx="1"/>
          </p:nvPr>
        </p:nvSpPr>
        <p:spPr>
          <a:xfrm>
            <a:off x="-1" y="2086252"/>
            <a:ext cx="12192001" cy="4771748"/>
          </a:xfrm>
        </p:spPr>
        <p:txBody>
          <a:bodyPr>
            <a:normAutofit/>
          </a:bodyPr>
          <a:lstStyle/>
          <a:p>
            <a:pPr marL="0" indent="0" algn="l">
              <a:buNone/>
            </a:pPr>
            <a:r>
              <a:rPr lang="ru-RU" b="0" i="0" dirty="0">
                <a:effectLst/>
                <a:latin typeface="-apple-system"/>
              </a:rPr>
              <a:t>Дело в том, что если в топовых корпусах все рассчитывалось как "функционально и красиво", то в бюджетниках все звучало немного иначе: "дешево и красиво". Производителям, чтобы не отдавать свою долю конкурентам, приходилось пичкать в корпус все больше "наворотов", что в любом случае удорожало конструкцию. В таких условиях, экономить можно было только на качестве материалов, а также их количестве. Помимо дрянного пластика и окон из оргстекла, начала неуклонно уменьшаться и толщина металла. Если старые бюджетные корпусы, времен 2007-2010 года, имели металл не меньше 1, в худшем случае 0.8 мм, то сейчас, то есть с 2018 года, рынок заполонила фольга. Дай боже, что будет 0.5 мм в самых критичных местах, а то и меньше. Да, корпусом никто в футбол не играет, однако во время переноса или, не знаю, сборки, такие корпусы ходили ходуном. В конструкции нужен был усилитель, и пользователи его получили: теперь у БП был кожух, который преподносился как "не у всех же красивые БП, а так закрыл - и нет проблем". Оно работало, и давало корпусу жесткость, но в хороших корпусах, полка шла как дополнение, и всегда была перфорированная.</a:t>
            </a:r>
          </a:p>
          <a:p>
            <a:pPr marL="0" indent="0" algn="l">
              <a:buNone/>
            </a:pPr>
            <a:r>
              <a:rPr lang="ru-RU" b="0" i="0" dirty="0">
                <a:effectLst/>
                <a:latin typeface="-apple-system"/>
              </a:rPr>
              <a:t>Бюджетные модели имели глухую полку, и если вы брали корпус Mini-Tower с такой полкой - у вас были все шансы отправить видеокарту в мир иной. Полка просто не давала забирать ей воздух, так что вентиляторы загребали тот, что уже прошел через радиатор (рециркуляция). Это кратно снижало эффективность системы охлаждения, и, как показывает практика, даже на сегодняшний день такие корпусы все еще встречаются.</a:t>
            </a:r>
          </a:p>
          <a:p>
            <a:pPr marL="0" indent="0">
              <a:buNone/>
            </a:pPr>
            <a:endParaRPr lang="ru-RU" dirty="0"/>
          </a:p>
        </p:txBody>
      </p:sp>
    </p:spTree>
    <p:extLst>
      <p:ext uri="{BB962C8B-B14F-4D97-AF65-F5344CB8AC3E}">
        <p14:creationId xmlns:p14="http://schemas.microsoft.com/office/powerpoint/2010/main" val="2622285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CCC61A2-D595-48C7-B76C-E7A5D2433159}"/>
              </a:ext>
            </a:extLst>
          </p:cNvPr>
          <p:cNvSpPr>
            <a:spLocks noGrp="1"/>
          </p:cNvSpPr>
          <p:nvPr>
            <p:ph type="title"/>
          </p:nvPr>
        </p:nvSpPr>
        <p:spPr/>
        <p:txBody>
          <a:bodyPr/>
          <a:lstStyle/>
          <a:p>
            <a:endParaRPr lang="ru-RU"/>
          </a:p>
        </p:txBody>
      </p:sp>
      <p:sp>
        <p:nvSpPr>
          <p:cNvPr id="5" name="Объект 4">
            <a:extLst>
              <a:ext uri="{FF2B5EF4-FFF2-40B4-BE49-F238E27FC236}">
                <a16:creationId xmlns:a16="http://schemas.microsoft.com/office/drawing/2014/main" id="{05F3333E-55C7-4A8D-AEBC-50F2FF9854AC}"/>
              </a:ext>
            </a:extLst>
          </p:cNvPr>
          <p:cNvSpPr>
            <a:spLocks noGrp="1"/>
          </p:cNvSpPr>
          <p:nvPr>
            <p:ph sz="half" idx="1"/>
          </p:nvPr>
        </p:nvSpPr>
        <p:spPr>
          <a:xfrm>
            <a:off x="97656" y="5513033"/>
            <a:ext cx="5752728" cy="1344967"/>
          </a:xfrm>
        </p:spPr>
        <p:txBody>
          <a:bodyPr>
            <a:normAutofit/>
          </a:bodyPr>
          <a:lstStyle/>
          <a:p>
            <a:pPr marL="0" indent="0">
              <a:buNone/>
            </a:pPr>
            <a:r>
              <a:rPr lang="ru-RU" b="0" i="0" dirty="0">
                <a:effectLst/>
                <a:latin typeface="-apple-system"/>
              </a:rPr>
              <a:t>Пример нормального корпуса: есть перфорация на полке от БП: можно ставить его вентилятором вверх (пассивные модели желательно только так и ставить)</a:t>
            </a:r>
            <a:endParaRPr lang="ru-RU" dirty="0"/>
          </a:p>
        </p:txBody>
      </p:sp>
      <p:sp>
        <p:nvSpPr>
          <p:cNvPr id="6" name="Объект 5">
            <a:extLst>
              <a:ext uri="{FF2B5EF4-FFF2-40B4-BE49-F238E27FC236}">
                <a16:creationId xmlns:a16="http://schemas.microsoft.com/office/drawing/2014/main" id="{8E4C5803-01AD-4144-A122-DF559F345B84}"/>
              </a:ext>
            </a:extLst>
          </p:cNvPr>
          <p:cNvSpPr>
            <a:spLocks noGrp="1"/>
          </p:cNvSpPr>
          <p:nvPr>
            <p:ph sz="half" idx="2"/>
          </p:nvPr>
        </p:nvSpPr>
        <p:spPr>
          <a:xfrm>
            <a:off x="5850384" y="5513033"/>
            <a:ext cx="5842334" cy="1344967"/>
          </a:xfrm>
        </p:spPr>
        <p:txBody>
          <a:bodyPr>
            <a:normAutofit/>
          </a:bodyPr>
          <a:lstStyle/>
          <a:p>
            <a:pPr marL="0" indent="0">
              <a:buNone/>
            </a:pPr>
            <a:r>
              <a:rPr lang="ru-RU" b="0" i="0" dirty="0">
                <a:effectLst/>
                <a:latin typeface="-apple-system"/>
              </a:rPr>
              <a:t>А вот пример так себе конструкции: Под видеокартой нет места, так мало того - имеет место рециркуляция. Полка очень удачно отводит поток от нижнего вентилятора от видеокарты.</a:t>
            </a:r>
            <a:endParaRPr lang="ru-RU" dirty="0"/>
          </a:p>
        </p:txBody>
      </p:sp>
      <p:pic>
        <p:nvPicPr>
          <p:cNvPr id="10" name="Рисунок 9">
            <a:extLst>
              <a:ext uri="{FF2B5EF4-FFF2-40B4-BE49-F238E27FC236}">
                <a16:creationId xmlns:a16="http://schemas.microsoft.com/office/drawing/2014/main" id="{CEFE4BB2-5FA8-4864-A891-56843705B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080"/>
            <a:ext cx="5507029" cy="5263802"/>
          </a:xfrm>
          <a:prstGeom prst="rect">
            <a:avLst/>
          </a:prstGeom>
        </p:spPr>
      </p:pic>
      <p:pic>
        <p:nvPicPr>
          <p:cNvPr id="12" name="Рисунок 11">
            <a:extLst>
              <a:ext uri="{FF2B5EF4-FFF2-40B4-BE49-F238E27FC236}">
                <a16:creationId xmlns:a16="http://schemas.microsoft.com/office/drawing/2014/main" id="{952DE4DE-0338-4628-BDF3-24CD482A0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625" y="369080"/>
            <a:ext cx="5263802" cy="5263802"/>
          </a:xfrm>
          <a:prstGeom prst="rect">
            <a:avLst/>
          </a:prstGeom>
        </p:spPr>
      </p:pic>
    </p:spTree>
    <p:extLst>
      <p:ext uri="{BB962C8B-B14F-4D97-AF65-F5344CB8AC3E}">
        <p14:creationId xmlns:p14="http://schemas.microsoft.com/office/powerpoint/2010/main" val="4000580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1ECB5C-2974-4426-A143-C14AAC3DAD01}"/>
              </a:ext>
            </a:extLst>
          </p:cNvPr>
          <p:cNvSpPr>
            <a:spLocks noGrp="1"/>
          </p:cNvSpPr>
          <p:nvPr>
            <p:ph type="title"/>
          </p:nvPr>
        </p:nvSpPr>
        <p:spPr>
          <a:xfrm>
            <a:off x="810000" y="0"/>
            <a:ext cx="10571998" cy="630315"/>
          </a:xfrm>
        </p:spPr>
        <p:txBody>
          <a:bodyPr/>
          <a:lstStyle/>
          <a:p>
            <a:pPr algn="ctr"/>
            <a:r>
              <a:rPr lang="ru-RU" b="1" i="0" dirty="0">
                <a:effectLst/>
                <a:latin typeface="-apple-system"/>
              </a:rPr>
              <a:t>И вот она - современность!</a:t>
            </a:r>
            <a:endParaRPr lang="ru-RU" dirty="0"/>
          </a:p>
        </p:txBody>
      </p:sp>
      <p:sp>
        <p:nvSpPr>
          <p:cNvPr id="3" name="Объект 2">
            <a:extLst>
              <a:ext uri="{FF2B5EF4-FFF2-40B4-BE49-F238E27FC236}">
                <a16:creationId xmlns:a16="http://schemas.microsoft.com/office/drawing/2014/main" id="{A891BD6B-81BC-4EE4-A1F1-BB77E4845C85}"/>
              </a:ext>
            </a:extLst>
          </p:cNvPr>
          <p:cNvSpPr>
            <a:spLocks noGrp="1"/>
          </p:cNvSpPr>
          <p:nvPr>
            <p:ph sz="half" idx="1"/>
          </p:nvPr>
        </p:nvSpPr>
        <p:spPr>
          <a:xfrm>
            <a:off x="0" y="510465"/>
            <a:ext cx="12321885" cy="2090691"/>
          </a:xfrm>
        </p:spPr>
        <p:txBody>
          <a:bodyPr>
            <a:normAutofit fontScale="92500"/>
          </a:bodyPr>
          <a:lstStyle/>
          <a:p>
            <a:pPr marL="0" indent="0" algn="l">
              <a:buNone/>
            </a:pPr>
            <a:r>
              <a:rPr lang="ru-RU" sz="1900" b="0" i="0" dirty="0">
                <a:effectLst/>
                <a:latin typeface="-apple-system"/>
              </a:rPr>
              <a:t>По сути, нынешние корпусы - это просто следствие эволюции. Вы, конечно, можете собрать современную сборку в старом корпусе, но он будет заведомо проигрывать новому, пусть даже дешевому, просто потому что старый тупо не рассчитан на то железо и то тепловыделение, которое есть у современного железа (говорим про сборки </a:t>
            </a:r>
            <a:r>
              <a:rPr lang="ru-RU" sz="1900" b="0" i="0" dirty="0" err="1">
                <a:effectLst/>
                <a:latin typeface="-apple-system"/>
              </a:rPr>
              <a:t>предтоп</a:t>
            </a:r>
            <a:r>
              <a:rPr lang="ru-RU" sz="1900" b="0" i="0" dirty="0">
                <a:effectLst/>
                <a:latin typeface="-apple-system"/>
              </a:rPr>
              <a:t> или топ уровня).</a:t>
            </a:r>
          </a:p>
          <a:p>
            <a:pPr marL="0" indent="0" algn="l">
              <a:buNone/>
            </a:pPr>
            <a:r>
              <a:rPr lang="ru-RU" sz="1900" b="0" i="0" dirty="0">
                <a:effectLst/>
                <a:latin typeface="-apple-system"/>
              </a:rPr>
              <a:t>На данный момент эволюция продолжается: так как повсеместно используются SSD, а HDD постепенно становятся тупо никому не нужны, так что мы, постепенно и планомерно, идем к дизайну тотальной сквозной продуваемости. Кроме того, сейчас можно найти корпус от вот такого:</a:t>
            </a:r>
          </a:p>
          <a:p>
            <a:pPr marL="0" indent="0">
              <a:buNone/>
            </a:pPr>
            <a:endParaRPr lang="ru-RU" b="1" i="0" dirty="0">
              <a:effectLst/>
              <a:latin typeface="-apple-system"/>
            </a:endParaRPr>
          </a:p>
        </p:txBody>
      </p:sp>
      <p:sp>
        <p:nvSpPr>
          <p:cNvPr id="4" name="Объект 3">
            <a:extLst>
              <a:ext uri="{FF2B5EF4-FFF2-40B4-BE49-F238E27FC236}">
                <a16:creationId xmlns:a16="http://schemas.microsoft.com/office/drawing/2014/main" id="{4938B3DE-38E5-4A1C-9012-82A80DE635FF}"/>
              </a:ext>
            </a:extLst>
          </p:cNvPr>
          <p:cNvSpPr>
            <a:spLocks noGrp="1"/>
          </p:cNvSpPr>
          <p:nvPr>
            <p:ph sz="half" idx="2"/>
          </p:nvPr>
        </p:nvSpPr>
        <p:spPr>
          <a:xfrm>
            <a:off x="0" y="2263805"/>
            <a:ext cx="4726708" cy="4551241"/>
          </a:xfrm>
        </p:spPr>
        <p:txBody>
          <a:bodyPr>
            <a:normAutofit fontScale="92500"/>
          </a:bodyPr>
          <a:lstStyle/>
          <a:p>
            <a:pPr marL="0" indent="0">
              <a:buNone/>
            </a:pPr>
            <a:r>
              <a:rPr lang="ru-RU" sz="2000" b="0" i="0" dirty="0">
                <a:effectLst/>
                <a:latin typeface="-apple-system"/>
              </a:rPr>
              <a:t>И как бы... Это хорошо, что теперь есть вариант закрыть все потребности пользователей, будь то функционал или внешний вид. Может и кажется, что между старыми коробами и новыми аквариумами целая пропасть, но ничего само себе не происходит. </a:t>
            </a:r>
            <a:r>
              <a:rPr lang="ru-RU" sz="2000" dirty="0">
                <a:latin typeface="-apple-system"/>
              </a:rPr>
              <a:t>Нынешние корпуса</a:t>
            </a:r>
            <a:r>
              <a:rPr lang="ru-RU" sz="2000" b="0" i="0" dirty="0">
                <a:effectLst/>
                <a:latin typeface="-apple-system"/>
              </a:rPr>
              <a:t> - это путь долгой эволюции, и, как видите, их путь был довольно интересен.</a:t>
            </a:r>
            <a:endParaRPr lang="ru-RU" sz="2000" dirty="0"/>
          </a:p>
        </p:txBody>
      </p:sp>
      <p:pic>
        <p:nvPicPr>
          <p:cNvPr id="8" name="Рисунок 7">
            <a:extLst>
              <a:ext uri="{FF2B5EF4-FFF2-40B4-BE49-F238E27FC236}">
                <a16:creationId xmlns:a16="http://schemas.microsoft.com/office/drawing/2014/main" id="{43A62068-B2D5-4984-97F5-A86FA14F7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708" y="2192786"/>
            <a:ext cx="7465292" cy="4622260"/>
          </a:xfrm>
          <a:prstGeom prst="rect">
            <a:avLst/>
          </a:prstGeom>
        </p:spPr>
      </p:pic>
    </p:spTree>
    <p:extLst>
      <p:ext uri="{BB962C8B-B14F-4D97-AF65-F5344CB8AC3E}">
        <p14:creationId xmlns:p14="http://schemas.microsoft.com/office/powerpoint/2010/main" val="1302329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3DFEE3-374A-4CAF-827F-CBDC36734CFE}"/>
              </a:ext>
            </a:extLst>
          </p:cNvPr>
          <p:cNvSpPr>
            <a:spLocks noGrp="1"/>
          </p:cNvSpPr>
          <p:nvPr>
            <p:ph type="title"/>
          </p:nvPr>
        </p:nvSpPr>
        <p:spPr>
          <a:xfrm>
            <a:off x="612463" y="88779"/>
            <a:ext cx="10695521" cy="949910"/>
          </a:xfrm>
        </p:spPr>
        <p:txBody>
          <a:bodyPr>
            <a:normAutofit/>
          </a:bodyPr>
          <a:lstStyle/>
          <a:p>
            <a:pPr algn="ctr"/>
            <a:r>
              <a:rPr lang="ru-RU" sz="4000" b="1" i="0" dirty="0">
                <a:solidFill>
                  <a:schemeClr val="bg1"/>
                </a:solidFill>
                <a:effectLst/>
                <a:latin typeface="-apple-system"/>
              </a:rPr>
              <a:t>Ваттная эволюция: Блоки питания ПК</a:t>
            </a:r>
            <a:endParaRPr lang="ru-RU" dirty="0"/>
          </a:p>
        </p:txBody>
      </p:sp>
      <p:pic>
        <p:nvPicPr>
          <p:cNvPr id="10" name="Объект 9">
            <a:extLst>
              <a:ext uri="{FF2B5EF4-FFF2-40B4-BE49-F238E27FC236}">
                <a16:creationId xmlns:a16="http://schemas.microsoft.com/office/drawing/2014/main" id="{D761884A-E45C-47BC-BC07-4EB87E40B4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6036" y="1999105"/>
            <a:ext cx="5419516" cy="3185796"/>
          </a:xfrm>
        </p:spPr>
      </p:pic>
      <p:pic>
        <p:nvPicPr>
          <p:cNvPr id="12" name="Объект 11">
            <a:extLst>
              <a:ext uri="{FF2B5EF4-FFF2-40B4-BE49-F238E27FC236}">
                <a16:creationId xmlns:a16="http://schemas.microsoft.com/office/drawing/2014/main" id="{FFB28585-AFB9-4B64-9E01-EEF1F622C8E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84590" y="1447230"/>
            <a:ext cx="9340700" cy="4311091"/>
          </a:xfrm>
        </p:spPr>
      </p:pic>
      <p:pic>
        <p:nvPicPr>
          <p:cNvPr id="16" name="Рисунок 15">
            <a:extLst>
              <a:ext uri="{FF2B5EF4-FFF2-40B4-BE49-F238E27FC236}">
                <a16:creationId xmlns:a16="http://schemas.microsoft.com/office/drawing/2014/main" id="{16C21FDC-097D-4E58-B470-A4DE40BF70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424" y="2615184"/>
            <a:ext cx="3473136" cy="1953639"/>
          </a:xfrm>
          <a:prstGeom prst="rect">
            <a:avLst/>
          </a:prstGeom>
        </p:spPr>
      </p:pic>
    </p:spTree>
    <p:extLst>
      <p:ext uri="{BB962C8B-B14F-4D97-AF65-F5344CB8AC3E}">
        <p14:creationId xmlns:p14="http://schemas.microsoft.com/office/powerpoint/2010/main" val="377206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F67116-35DB-4F32-96D9-E72A830DA4BF}"/>
              </a:ext>
            </a:extLst>
          </p:cNvPr>
          <p:cNvSpPr>
            <a:spLocks noGrp="1"/>
          </p:cNvSpPr>
          <p:nvPr>
            <p:ph type="title"/>
          </p:nvPr>
        </p:nvSpPr>
        <p:spPr>
          <a:xfrm>
            <a:off x="3996462" y="320529"/>
            <a:ext cx="3927523" cy="639102"/>
          </a:xfrm>
        </p:spPr>
        <p:txBody>
          <a:bodyPr/>
          <a:lstStyle/>
          <a:p>
            <a:pPr algn="ctr"/>
            <a:r>
              <a:rPr lang="ru-RU" b="1" dirty="0">
                <a:solidFill>
                  <a:srgbClr val="242F33"/>
                </a:solidFill>
                <a:effectLst/>
                <a:latin typeface="ProximaNova"/>
              </a:rPr>
              <a:t>Предки</a:t>
            </a:r>
            <a:endParaRPr lang="ru-RU" dirty="0"/>
          </a:p>
        </p:txBody>
      </p:sp>
      <p:sp>
        <p:nvSpPr>
          <p:cNvPr id="3" name="Объект 2">
            <a:extLst>
              <a:ext uri="{FF2B5EF4-FFF2-40B4-BE49-F238E27FC236}">
                <a16:creationId xmlns:a16="http://schemas.microsoft.com/office/drawing/2014/main" id="{777DEB55-18D0-4F41-8724-4E14C1B351B0}"/>
              </a:ext>
            </a:extLst>
          </p:cNvPr>
          <p:cNvSpPr>
            <a:spLocks noGrp="1"/>
          </p:cNvSpPr>
          <p:nvPr>
            <p:ph sz="half" idx="1"/>
          </p:nvPr>
        </p:nvSpPr>
        <p:spPr>
          <a:xfrm>
            <a:off x="0" y="861135"/>
            <a:ext cx="6096000" cy="5859262"/>
          </a:xfrm>
        </p:spPr>
        <p:txBody>
          <a:bodyPr>
            <a:normAutofit/>
          </a:bodyPr>
          <a:lstStyle/>
          <a:p>
            <a:pPr marL="0" indent="0">
              <a:buNone/>
            </a:pPr>
            <a:r>
              <a:rPr lang="ru-RU" b="0" i="0" dirty="0">
                <a:solidFill>
                  <a:schemeClr val="bg1"/>
                </a:solidFill>
                <a:effectLst/>
                <a:latin typeface="PT Serif" panose="020B0604020202020204" pitchFamily="18" charset="-52"/>
              </a:rPr>
              <a:t>Какими были блоки питания первых компьютеров, история умалчивает, однако можно с уверенностью сказать, что они представляли собой целые подстанции, ведь чтобы прокормить лампового монстра размером со здание, нужно море энергии. Для получения требуемых напряжений использовались огромные трансформаторы с сердечником из стальных пластин и медными обмотками. Эти устройства были простыми и надежными, но имели один недостаток: чтобы получить выходное напряжение 12 вольт и мощность 300 ватт, нужен трансформатор 10-15 килограммов весом. Для линии 3.3 В придется добавить трансформатор весом еще в 5 кг. </a:t>
            </a:r>
            <a:endParaRPr lang="ru-RU" dirty="0">
              <a:solidFill>
                <a:schemeClr val="bg1"/>
              </a:solidFill>
            </a:endParaRPr>
          </a:p>
        </p:txBody>
      </p:sp>
      <p:pic>
        <p:nvPicPr>
          <p:cNvPr id="6" name="Объект 5">
            <a:extLst>
              <a:ext uri="{FF2B5EF4-FFF2-40B4-BE49-F238E27FC236}">
                <a16:creationId xmlns:a16="http://schemas.microsoft.com/office/drawing/2014/main" id="{BF2E0A34-33FC-482B-991F-8E910DD4D97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0289" y="2379217"/>
            <a:ext cx="5971712" cy="4478784"/>
          </a:xfrm>
        </p:spPr>
      </p:pic>
    </p:spTree>
    <p:extLst>
      <p:ext uri="{BB962C8B-B14F-4D97-AF65-F5344CB8AC3E}">
        <p14:creationId xmlns:p14="http://schemas.microsoft.com/office/powerpoint/2010/main" val="3639435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9E947B-95FC-4B3D-BC99-5CD58DFDDBA0}"/>
              </a:ext>
            </a:extLst>
          </p:cNvPr>
          <p:cNvSpPr>
            <a:spLocks noGrp="1"/>
          </p:cNvSpPr>
          <p:nvPr>
            <p:ph type="title"/>
          </p:nvPr>
        </p:nvSpPr>
        <p:spPr>
          <a:xfrm>
            <a:off x="8579812" y="1144334"/>
            <a:ext cx="3370556" cy="417250"/>
          </a:xfrm>
        </p:spPr>
        <p:txBody>
          <a:bodyPr>
            <a:normAutofit/>
          </a:bodyPr>
          <a:lstStyle/>
          <a:p>
            <a:pPr algn="ctr"/>
            <a:r>
              <a:rPr lang="ru-RU" sz="2400" b="0" i="0" dirty="0">
                <a:solidFill>
                  <a:srgbClr val="242F33"/>
                </a:solidFill>
                <a:effectLst/>
                <a:latin typeface="PT Serif" panose="020A0603040505020204" pitchFamily="18" charset="-52"/>
              </a:rPr>
              <a:t>Летающий </a:t>
            </a:r>
            <a:r>
              <a:rPr lang="en-US" sz="2400" b="0" i="0" dirty="0">
                <a:solidFill>
                  <a:srgbClr val="242F33"/>
                </a:solidFill>
                <a:effectLst/>
                <a:latin typeface="PT Serif" panose="020A0603040505020204" pitchFamily="18" charset="-52"/>
              </a:rPr>
              <a:t>TRADIC.</a:t>
            </a:r>
            <a:endParaRPr lang="ru-RU" sz="2400" dirty="0"/>
          </a:p>
        </p:txBody>
      </p:sp>
      <p:sp>
        <p:nvSpPr>
          <p:cNvPr id="3" name="Объект 2">
            <a:extLst>
              <a:ext uri="{FF2B5EF4-FFF2-40B4-BE49-F238E27FC236}">
                <a16:creationId xmlns:a16="http://schemas.microsoft.com/office/drawing/2014/main" id="{6952CDD9-40E1-44B9-A4B7-90AFF08EF498}"/>
              </a:ext>
            </a:extLst>
          </p:cNvPr>
          <p:cNvSpPr>
            <a:spLocks noGrp="1"/>
          </p:cNvSpPr>
          <p:nvPr>
            <p:ph sz="half" idx="1"/>
          </p:nvPr>
        </p:nvSpPr>
        <p:spPr>
          <a:xfrm>
            <a:off x="0" y="1846554"/>
            <a:ext cx="8336132" cy="5011445"/>
          </a:xfrm>
        </p:spPr>
        <p:txBody>
          <a:bodyPr>
            <a:normAutofit/>
          </a:bodyPr>
          <a:lstStyle/>
          <a:p>
            <a:r>
              <a:rPr lang="ru-RU" b="0" i="0" dirty="0">
                <a:solidFill>
                  <a:srgbClr val="242F33"/>
                </a:solidFill>
                <a:effectLst/>
                <a:latin typeface="PT Serif" panose="020A0603040505020204" pitchFamily="18" charset="-52"/>
              </a:rPr>
              <a:t>С течением времени компьютеры и их энергопотребление постоянно уменьшались. Вероятнее всего, первый качественный скачок в компьютерном БП-строении произошел во время появления первого полностью полупроводникового компьютера </a:t>
            </a:r>
            <a:r>
              <a:rPr lang="ru-RU" b="1" i="0" dirty="0">
                <a:solidFill>
                  <a:srgbClr val="242F33"/>
                </a:solidFill>
                <a:effectLst/>
                <a:latin typeface="PT Serif" panose="020A0603040505020204" pitchFamily="18" charset="-52"/>
              </a:rPr>
              <a:t>TRADIC</a:t>
            </a:r>
            <a:r>
              <a:rPr lang="ru-RU" b="0" i="0" dirty="0">
                <a:solidFill>
                  <a:srgbClr val="242F33"/>
                </a:solidFill>
                <a:effectLst/>
                <a:latin typeface="PT Serif" panose="020A0603040505020204" pitchFamily="18" charset="-52"/>
              </a:rPr>
              <a:t> (</a:t>
            </a:r>
            <a:r>
              <a:rPr lang="ru-RU" b="1" i="0" dirty="0" err="1">
                <a:solidFill>
                  <a:srgbClr val="242F33"/>
                </a:solidFill>
                <a:effectLst/>
                <a:latin typeface="PT Serif" panose="020A0603040505020204" pitchFamily="18" charset="-52"/>
              </a:rPr>
              <a:t>TRAnsistor</a:t>
            </a:r>
            <a:r>
              <a:rPr lang="ru-RU" b="1" i="0" dirty="0">
                <a:solidFill>
                  <a:srgbClr val="242F33"/>
                </a:solidFill>
                <a:effectLst/>
                <a:latin typeface="PT Serif" panose="020A0603040505020204" pitchFamily="18" charset="-52"/>
              </a:rPr>
              <a:t> </a:t>
            </a:r>
            <a:r>
              <a:rPr lang="ru-RU" b="1" i="0" dirty="0" err="1">
                <a:solidFill>
                  <a:srgbClr val="242F33"/>
                </a:solidFill>
                <a:effectLst/>
                <a:latin typeface="PT Serif" panose="020A0603040505020204" pitchFamily="18" charset="-52"/>
              </a:rPr>
              <a:t>DIgital</a:t>
            </a:r>
            <a:r>
              <a:rPr lang="ru-RU" b="1" i="0" dirty="0">
                <a:solidFill>
                  <a:srgbClr val="242F33"/>
                </a:solidFill>
                <a:effectLst/>
                <a:latin typeface="PT Serif" panose="020A0603040505020204" pitchFamily="18" charset="-52"/>
              </a:rPr>
              <a:t> Computer</a:t>
            </a:r>
            <a:r>
              <a:rPr lang="ru-RU" b="0" i="0" dirty="0">
                <a:solidFill>
                  <a:srgbClr val="242F33"/>
                </a:solidFill>
                <a:effectLst/>
                <a:latin typeface="PT Serif" panose="020A0603040505020204" pitchFamily="18" charset="-52"/>
              </a:rPr>
              <a:t>) компании </a:t>
            </a:r>
            <a:r>
              <a:rPr lang="ru-RU" b="1" i="0" dirty="0">
                <a:solidFill>
                  <a:srgbClr val="242F33"/>
                </a:solidFill>
                <a:effectLst/>
                <a:latin typeface="PT Serif" panose="020A0603040505020204" pitchFamily="18" charset="-52"/>
              </a:rPr>
              <a:t>BELL</a:t>
            </a:r>
            <a:r>
              <a:rPr lang="ru-RU" b="0" i="0" dirty="0">
                <a:solidFill>
                  <a:srgbClr val="242F33"/>
                </a:solidFill>
                <a:effectLst/>
                <a:latin typeface="PT Serif" panose="020A0603040505020204" pitchFamily="18" charset="-52"/>
              </a:rPr>
              <a:t> Labs в 1955 году, который содержал в себе около 800 транзисторов и 10000 диодов, потребляя при этом менее 100 ватт энергии. Этот компьютер называли «Летающим </a:t>
            </a:r>
            <a:r>
              <a:rPr lang="ru-RU" b="0" i="0" dirty="0" err="1">
                <a:solidFill>
                  <a:srgbClr val="242F33"/>
                </a:solidFill>
                <a:effectLst/>
                <a:latin typeface="PT Serif" panose="020A0603040505020204" pitchFamily="18" charset="-52"/>
              </a:rPr>
              <a:t>TRADIC’ом</a:t>
            </a:r>
            <a:r>
              <a:rPr lang="ru-RU" b="0" i="0" dirty="0">
                <a:solidFill>
                  <a:srgbClr val="242F33"/>
                </a:solidFill>
                <a:effectLst/>
                <a:latin typeface="PT Serif" panose="020A0603040505020204" pitchFamily="18" charset="-52"/>
              </a:rPr>
              <a:t>», так как он устанавливался на стратегические бомбардировщики ВВС США Б-52. Естественно, что вес устройства для самолета должны были уменьшить максимально.</a:t>
            </a:r>
            <a:endParaRPr lang="ru-RU" dirty="0"/>
          </a:p>
        </p:txBody>
      </p:sp>
      <p:pic>
        <p:nvPicPr>
          <p:cNvPr id="6" name="Объект 5">
            <a:extLst>
              <a:ext uri="{FF2B5EF4-FFF2-40B4-BE49-F238E27FC236}">
                <a16:creationId xmlns:a16="http://schemas.microsoft.com/office/drawing/2014/main" id="{B4E19F1F-6B08-4CD6-9A73-B5AB425CC1E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36132" y="1561584"/>
            <a:ext cx="3857916" cy="5340802"/>
          </a:xfrm>
        </p:spPr>
      </p:pic>
    </p:spTree>
    <p:extLst>
      <p:ext uri="{BB962C8B-B14F-4D97-AF65-F5344CB8AC3E}">
        <p14:creationId xmlns:p14="http://schemas.microsoft.com/office/powerpoint/2010/main" val="1237864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6EFE40-BD69-40BB-807C-212D6BC01D76}"/>
              </a:ext>
            </a:extLst>
          </p:cNvPr>
          <p:cNvSpPr>
            <a:spLocks noGrp="1"/>
          </p:cNvSpPr>
          <p:nvPr>
            <p:ph type="title"/>
          </p:nvPr>
        </p:nvSpPr>
        <p:spPr>
          <a:xfrm>
            <a:off x="3773465" y="1"/>
            <a:ext cx="4645069" cy="905522"/>
          </a:xfrm>
        </p:spPr>
        <p:txBody>
          <a:bodyPr/>
          <a:lstStyle/>
          <a:p>
            <a:pPr algn="ctr"/>
            <a:r>
              <a:rPr lang="ru-RU" b="1" dirty="0">
                <a:solidFill>
                  <a:srgbClr val="242F33"/>
                </a:solidFill>
                <a:effectLst/>
                <a:latin typeface="ProximaNova"/>
              </a:rPr>
              <a:t>Первый стандарт</a:t>
            </a:r>
            <a:endParaRPr lang="ru-RU" dirty="0"/>
          </a:p>
        </p:txBody>
      </p:sp>
      <p:sp>
        <p:nvSpPr>
          <p:cNvPr id="3" name="Объект 2">
            <a:extLst>
              <a:ext uri="{FF2B5EF4-FFF2-40B4-BE49-F238E27FC236}">
                <a16:creationId xmlns:a16="http://schemas.microsoft.com/office/drawing/2014/main" id="{F913ACEE-5211-4E78-80F5-0334FDEE9F7B}"/>
              </a:ext>
            </a:extLst>
          </p:cNvPr>
          <p:cNvSpPr>
            <a:spLocks noGrp="1"/>
          </p:cNvSpPr>
          <p:nvPr>
            <p:ph sz="half" idx="1"/>
          </p:nvPr>
        </p:nvSpPr>
        <p:spPr>
          <a:xfrm>
            <a:off x="0" y="532659"/>
            <a:ext cx="6800295" cy="6533966"/>
          </a:xfrm>
        </p:spPr>
        <p:txBody>
          <a:bodyPr>
            <a:noAutofit/>
          </a:bodyPr>
          <a:lstStyle/>
          <a:p>
            <a:pPr marL="0" indent="0">
              <a:buNone/>
            </a:pPr>
            <a:r>
              <a:rPr lang="ru-RU" sz="2400" b="0" i="0" dirty="0">
                <a:solidFill>
                  <a:srgbClr val="242F33"/>
                </a:solidFill>
                <a:effectLst/>
                <a:latin typeface="PT Serif" panose="020A0603040505020204" pitchFamily="18" charset="-52"/>
              </a:rPr>
              <a:t>Первые унифицированные блоки питания (потомки которых стоят сегодня в наших компьютерах), получившие широкое распространение, появились вместе с первым компьютером IBM-PC на основе процессора 8086 в 1976 году. Данные БП имели совершенно различный внешний вид, каждый производитель делал корпуса блоков по-своему, в зависимости от конструкции кузова компьютера. Часто доходило до того, что блок питания был собран не на единой печатной плате, а состоял из нескольких модулей, размещенных в одном большом корпусе, для чего это делалось, до сих пор не ясно, возможно, из каких-то соображений безопасности. Однако о начинке этого не скажешь.</a:t>
            </a:r>
            <a:endParaRPr lang="ru-RU" sz="2400" dirty="0"/>
          </a:p>
        </p:txBody>
      </p:sp>
      <p:pic>
        <p:nvPicPr>
          <p:cNvPr id="6" name="Объект 5">
            <a:extLst>
              <a:ext uri="{FF2B5EF4-FFF2-40B4-BE49-F238E27FC236}">
                <a16:creationId xmlns:a16="http://schemas.microsoft.com/office/drawing/2014/main" id="{F8AAFF63-D9ED-4F72-8249-B63F8934228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0217" y="2175029"/>
            <a:ext cx="5471784" cy="4682970"/>
          </a:xfrm>
        </p:spPr>
      </p:pic>
    </p:spTree>
    <p:extLst>
      <p:ext uri="{BB962C8B-B14F-4D97-AF65-F5344CB8AC3E}">
        <p14:creationId xmlns:p14="http://schemas.microsoft.com/office/powerpoint/2010/main" val="410033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65EAB515-3A78-4ADA-80D1-DCE1A165594A}"/>
              </a:ext>
            </a:extLst>
          </p:cNvPr>
          <p:cNvSpPr>
            <a:spLocks noGrp="1"/>
          </p:cNvSpPr>
          <p:nvPr>
            <p:ph type="title"/>
          </p:nvPr>
        </p:nvSpPr>
        <p:spPr>
          <a:xfrm>
            <a:off x="2951480" y="81280"/>
            <a:ext cx="6289040" cy="426720"/>
          </a:xfrm>
        </p:spPr>
        <p:txBody>
          <a:bodyPr>
            <a:noAutofit/>
          </a:bodyPr>
          <a:lstStyle/>
          <a:p>
            <a:pPr algn="ctr"/>
            <a:r>
              <a:rPr lang="ru-RU" sz="3200" dirty="0">
                <a:solidFill>
                  <a:schemeClr val="bg1">
                    <a:lumMod val="95000"/>
                    <a:lumOff val="5000"/>
                  </a:schemeClr>
                </a:solidFill>
                <a:latin typeface="Times New Roman" panose="02020603050405020304" pitchFamily="18" charset="0"/>
                <a:cs typeface="Times New Roman" panose="02020603050405020304" pitchFamily="18" charset="0"/>
              </a:rPr>
              <a:t>Содержание</a:t>
            </a:r>
            <a:r>
              <a:rPr lang="en-US" sz="3200" dirty="0">
                <a:solidFill>
                  <a:schemeClr val="bg1">
                    <a:lumMod val="95000"/>
                    <a:lumOff val="5000"/>
                  </a:schemeClr>
                </a:solidFill>
                <a:latin typeface="Times New Roman" panose="02020603050405020304" pitchFamily="18" charset="0"/>
                <a:cs typeface="Times New Roman" panose="02020603050405020304" pitchFamily="18" charset="0"/>
              </a:rPr>
              <a:t>:</a:t>
            </a:r>
            <a:endParaRPr lang="ru-RU" sz="32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8" name="Текст 7">
            <a:extLst>
              <a:ext uri="{FF2B5EF4-FFF2-40B4-BE49-F238E27FC236}">
                <a16:creationId xmlns:a16="http://schemas.microsoft.com/office/drawing/2014/main" id="{A1219599-62FD-439D-BCAE-4054313C40E9}"/>
              </a:ext>
            </a:extLst>
          </p:cNvPr>
          <p:cNvSpPr>
            <a:spLocks noGrp="1"/>
          </p:cNvSpPr>
          <p:nvPr>
            <p:ph type="body" idx="1"/>
          </p:nvPr>
        </p:nvSpPr>
        <p:spPr>
          <a:xfrm>
            <a:off x="0" y="386080"/>
            <a:ext cx="12192000" cy="6471920"/>
          </a:xfrm>
        </p:spPr>
        <p:txBody>
          <a:bodyPr/>
          <a:lstStyle/>
          <a:p>
            <a:pPr algn="l"/>
            <a:r>
              <a:rPr lang="ru-RU" sz="2000" b="1" dirty="0"/>
              <a:t>1. Корпуса ПК</a:t>
            </a:r>
            <a:r>
              <a:rPr lang="en-US" sz="2000" b="1" dirty="0"/>
              <a:t>:</a:t>
            </a:r>
            <a:r>
              <a:rPr lang="ru-RU" sz="2000" b="1" dirty="0"/>
              <a:t> </a:t>
            </a:r>
            <a:r>
              <a:rPr lang="ru-RU" sz="2000" b="1" dirty="0">
                <a:latin typeface="-apple-system"/>
              </a:rPr>
              <a:t>Начало начал - </a:t>
            </a:r>
            <a:r>
              <a:rPr lang="en-US" sz="2000" b="1" dirty="0">
                <a:latin typeface="-apple-system"/>
              </a:rPr>
              <a:t>AT </a:t>
            </a:r>
            <a:br>
              <a:rPr lang="ru-RU" sz="2000" b="1" dirty="0"/>
            </a:br>
            <a:r>
              <a:rPr lang="ru-RU" sz="2000" b="1" dirty="0"/>
              <a:t>1.1 </a:t>
            </a:r>
            <a:r>
              <a:rPr lang="ru-RU" sz="2000" b="1" i="0" dirty="0">
                <a:effectLst/>
                <a:latin typeface="-apple-system"/>
              </a:rPr>
              <a:t>Форм-факторы</a:t>
            </a:r>
            <a:br>
              <a:rPr lang="ru-RU" sz="2000" b="1" i="0" dirty="0">
                <a:effectLst/>
                <a:latin typeface="-apple-system"/>
              </a:rPr>
            </a:br>
            <a:r>
              <a:rPr lang="ru-RU" sz="2000" b="1" i="0" dirty="0">
                <a:effectLst/>
                <a:latin typeface="-apple-system"/>
              </a:rPr>
              <a:t>1.2 Охлаждение в тренде</a:t>
            </a:r>
            <a:br>
              <a:rPr lang="ru-RU" sz="2000" b="1" i="0" dirty="0">
                <a:effectLst/>
                <a:latin typeface="-apple-system"/>
              </a:rPr>
            </a:br>
            <a:r>
              <a:rPr lang="ru-RU" sz="2000" b="1" i="0" dirty="0">
                <a:effectLst/>
                <a:latin typeface="-apple-system"/>
              </a:rPr>
              <a:t>1.3 Мы жарим!</a:t>
            </a:r>
            <a:br>
              <a:rPr lang="ru-RU" sz="2000" b="1" dirty="0">
                <a:latin typeface="-apple-system"/>
              </a:rPr>
            </a:br>
            <a:r>
              <a:rPr lang="ru-RU" sz="2000" b="1" dirty="0">
                <a:latin typeface="-apple-system"/>
              </a:rPr>
              <a:t>1.4 Сэкономил – заработал, мигрень на свою голову…</a:t>
            </a:r>
            <a:br>
              <a:rPr lang="ru-RU" sz="2000" b="1" dirty="0">
                <a:latin typeface="-apple-system"/>
              </a:rPr>
            </a:br>
            <a:r>
              <a:rPr lang="ru-RU" sz="2000" b="1" dirty="0">
                <a:latin typeface="-apple-system"/>
              </a:rPr>
              <a:t>1.5 </a:t>
            </a:r>
            <a:r>
              <a:rPr lang="ru-RU" sz="2000" b="1" i="0" dirty="0">
                <a:effectLst/>
                <a:latin typeface="-apple-system"/>
              </a:rPr>
              <a:t>И вот она - современность!</a:t>
            </a:r>
            <a:br>
              <a:rPr lang="ru-RU" sz="2000" b="1" i="0" dirty="0">
                <a:effectLst/>
                <a:latin typeface="-apple-system"/>
              </a:rPr>
            </a:br>
            <a:r>
              <a:rPr lang="ru-RU" sz="2000" b="1" i="0" dirty="0">
                <a:effectLst/>
                <a:latin typeface="-apple-system"/>
              </a:rPr>
              <a:t>2. Ваттная эволюция: Блоки питания ПК</a:t>
            </a:r>
            <a:br>
              <a:rPr lang="ru-RU" sz="2000" b="1" i="0" dirty="0">
                <a:effectLst/>
                <a:latin typeface="ProximaNova"/>
              </a:rPr>
            </a:br>
            <a:r>
              <a:rPr lang="ru-RU" sz="2000" b="1" i="0" dirty="0">
                <a:effectLst/>
                <a:latin typeface="ProximaNova"/>
              </a:rPr>
              <a:t>2.1 Предки</a:t>
            </a:r>
            <a:br>
              <a:rPr lang="ru-RU" sz="2000" b="1" i="0" dirty="0">
                <a:effectLst/>
                <a:latin typeface="PTSans"/>
              </a:rPr>
            </a:br>
            <a:r>
              <a:rPr lang="ru-RU" sz="2000" b="1" i="0" dirty="0">
                <a:effectLst/>
                <a:latin typeface="PTSans"/>
              </a:rPr>
              <a:t>2.2 </a:t>
            </a:r>
            <a:r>
              <a:rPr lang="ru-RU" sz="2000" b="1" dirty="0">
                <a:effectLst/>
                <a:latin typeface="ProximaNova"/>
              </a:rPr>
              <a:t>Первый стандарт</a:t>
            </a:r>
            <a:br>
              <a:rPr lang="ru-RU" sz="2000" b="1" i="0" dirty="0">
                <a:effectLst/>
                <a:latin typeface="PTSans"/>
              </a:rPr>
            </a:br>
            <a:r>
              <a:rPr lang="ru-RU" sz="2000" b="1" i="0" dirty="0">
                <a:effectLst/>
                <a:latin typeface="PTSans"/>
              </a:rPr>
              <a:t>2.3 </a:t>
            </a:r>
            <a:r>
              <a:rPr lang="en-US" sz="2000" b="1" dirty="0">
                <a:effectLst/>
                <a:latin typeface="ProximaNova"/>
              </a:rPr>
              <a:t>ATX</a:t>
            </a:r>
            <a:br>
              <a:rPr lang="ru-RU" sz="2000" b="1" i="0" dirty="0">
                <a:effectLst/>
                <a:latin typeface="PTSans"/>
              </a:rPr>
            </a:br>
            <a:r>
              <a:rPr lang="ru-RU" sz="2000" b="1" i="0" dirty="0">
                <a:effectLst/>
                <a:latin typeface="PTSans"/>
              </a:rPr>
              <a:t>2.4 Хорошо работать блока питания за миска риса</a:t>
            </a:r>
            <a:br>
              <a:rPr lang="ru-RU" sz="2000" b="1" dirty="0">
                <a:effectLst/>
                <a:latin typeface="ProximaNova"/>
              </a:rPr>
            </a:br>
            <a:r>
              <a:rPr lang="ru-RU" sz="2000" b="1" dirty="0">
                <a:effectLst/>
                <a:latin typeface="ProximaNova"/>
              </a:rPr>
              <a:t>2.6 Технология </a:t>
            </a:r>
            <a:r>
              <a:rPr lang="en-US" sz="2000" b="1" dirty="0">
                <a:effectLst/>
                <a:latin typeface="ProximaNova"/>
              </a:rPr>
              <a:t>PFC</a:t>
            </a:r>
            <a:br>
              <a:rPr lang="ru-RU" sz="2000" b="1" dirty="0">
                <a:effectLst/>
                <a:latin typeface="ProximaNova"/>
              </a:rPr>
            </a:br>
            <a:r>
              <a:rPr lang="ru-RU" sz="2000" b="1" dirty="0">
                <a:effectLst/>
                <a:latin typeface="ProximaNova"/>
              </a:rPr>
              <a:t>2.7 Расширенный АТХ</a:t>
            </a:r>
            <a:br>
              <a:rPr lang="ru-RU" sz="2000" b="1" dirty="0">
                <a:effectLst/>
                <a:latin typeface="ProximaNova"/>
              </a:rPr>
            </a:br>
            <a:r>
              <a:rPr lang="ru-RU" sz="2000" b="1" dirty="0">
                <a:effectLst/>
                <a:latin typeface="ProximaNova"/>
              </a:rPr>
              <a:t>2.8 Игры с охлаждением</a:t>
            </a:r>
            <a:br>
              <a:rPr lang="ru-RU" sz="2000" b="1" dirty="0">
                <a:effectLst/>
                <a:latin typeface="ProximaNova"/>
              </a:rPr>
            </a:br>
            <a:r>
              <a:rPr lang="ru-RU" sz="2000" b="1" dirty="0">
                <a:effectLst/>
                <a:latin typeface="ProximaNova"/>
              </a:rPr>
              <a:t>3. </a:t>
            </a:r>
            <a:r>
              <a:rPr lang="ru-RU" sz="2000" b="1" i="0" dirty="0">
                <a:effectLst/>
                <a:latin typeface="PTSans"/>
              </a:rPr>
              <a:t>ИБП</a:t>
            </a:r>
            <a:br>
              <a:rPr lang="ru-RU" sz="2000" b="1" dirty="0">
                <a:latin typeface="PTSans"/>
              </a:rPr>
            </a:br>
            <a:r>
              <a:rPr lang="ru-RU" sz="2000" b="1" dirty="0">
                <a:latin typeface="PTSans"/>
              </a:rPr>
              <a:t>3.1 </a:t>
            </a:r>
            <a:r>
              <a:rPr lang="ru-RU" sz="2000" b="1" i="0" dirty="0">
                <a:effectLst/>
                <a:latin typeface="PTSans"/>
              </a:rPr>
              <a:t>Конструктивные особенности</a:t>
            </a:r>
            <a:br>
              <a:rPr lang="ru-RU" sz="2000" b="1" i="0" dirty="0">
                <a:effectLst/>
                <a:latin typeface="PTSans"/>
              </a:rPr>
            </a:br>
            <a:r>
              <a:rPr lang="ru-RU" sz="2000" b="1" i="0" dirty="0">
                <a:effectLst/>
                <a:latin typeface="PTSans"/>
              </a:rPr>
              <a:t>3.2 Основные технические параметры</a:t>
            </a:r>
            <a:br>
              <a:rPr lang="ru-RU" sz="2000" b="1" i="0" dirty="0">
                <a:effectLst/>
                <a:latin typeface="PTSans"/>
              </a:rPr>
            </a:br>
            <a:r>
              <a:rPr lang="ru-RU" sz="2000" b="1" i="0" dirty="0">
                <a:effectLst/>
                <a:latin typeface="PTSans"/>
              </a:rPr>
              <a:t>3.3 Характеристики аккумуляторных  батарей</a:t>
            </a:r>
            <a:br>
              <a:rPr lang="ru-RU" sz="2000" b="1" i="0" dirty="0">
                <a:effectLst/>
                <a:latin typeface="PTSans"/>
              </a:rPr>
            </a:br>
            <a:r>
              <a:rPr lang="ru-RU" sz="2000" b="1" i="0" dirty="0">
                <a:effectLst/>
                <a:latin typeface="PTSans"/>
              </a:rPr>
              <a:t>3.4 Разъемы и интерфейсы</a:t>
            </a:r>
            <a:br>
              <a:rPr lang="ru-RU" sz="2000" b="1" i="0" dirty="0">
                <a:effectLst/>
                <a:latin typeface="PTSans"/>
              </a:rPr>
            </a:br>
            <a:r>
              <a:rPr lang="ru-RU" sz="2000" b="1" i="0" dirty="0">
                <a:effectLst/>
                <a:latin typeface="PTSans"/>
              </a:rPr>
              <a:t>3.5 Дополнительные функции</a:t>
            </a:r>
          </a:p>
        </p:txBody>
      </p:sp>
    </p:spTree>
    <p:extLst>
      <p:ext uri="{BB962C8B-B14F-4D97-AF65-F5344CB8AC3E}">
        <p14:creationId xmlns:p14="http://schemas.microsoft.com/office/powerpoint/2010/main" val="1715049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6F1A74-DD8F-47B4-A5FE-18DC07CDA0BB}"/>
              </a:ext>
            </a:extLst>
          </p:cNvPr>
          <p:cNvSpPr>
            <a:spLocks noGrp="1"/>
          </p:cNvSpPr>
          <p:nvPr>
            <p:ph type="title"/>
          </p:nvPr>
        </p:nvSpPr>
        <p:spPr>
          <a:xfrm flipH="1" flipV="1">
            <a:off x="9619488" y="640080"/>
            <a:ext cx="1365782" cy="484630"/>
          </a:xfrm>
        </p:spPr>
        <p:txBody>
          <a:bodyPr>
            <a:normAutofit fontScale="90000"/>
          </a:bodyPr>
          <a:lstStyle/>
          <a:p>
            <a:endParaRPr lang="ru-RU" dirty="0"/>
          </a:p>
        </p:txBody>
      </p:sp>
      <p:sp>
        <p:nvSpPr>
          <p:cNvPr id="3" name="Объект 2">
            <a:extLst>
              <a:ext uri="{FF2B5EF4-FFF2-40B4-BE49-F238E27FC236}">
                <a16:creationId xmlns:a16="http://schemas.microsoft.com/office/drawing/2014/main" id="{5DF5DA81-1D8A-4E60-8E03-4289637FE627}"/>
              </a:ext>
            </a:extLst>
          </p:cNvPr>
          <p:cNvSpPr>
            <a:spLocks noGrp="1"/>
          </p:cNvSpPr>
          <p:nvPr>
            <p:ph sz="half" idx="1"/>
          </p:nvPr>
        </p:nvSpPr>
        <p:spPr>
          <a:xfrm>
            <a:off x="0" y="159798"/>
            <a:ext cx="7022237" cy="6698202"/>
          </a:xfrm>
        </p:spPr>
        <p:txBody>
          <a:bodyPr>
            <a:normAutofit fontScale="55000" lnSpcReduction="20000"/>
          </a:bodyPr>
          <a:lstStyle/>
          <a:p>
            <a:pPr marL="0" indent="0" algn="l">
              <a:buNone/>
            </a:pPr>
            <a:r>
              <a:rPr lang="ru-RU" sz="3300" b="0" i="0" dirty="0">
                <a:solidFill>
                  <a:srgbClr val="242F33"/>
                </a:solidFill>
                <a:effectLst/>
                <a:latin typeface="PT Serif" panose="020A0603040505020204" pitchFamily="18" charset="-52"/>
              </a:rPr>
              <a:t>Идея импульсного блока питания заключается в том, что мы преобразуем ток не в том виде, в каком он поступает из сети (в обычном трансформаторе первичная обмотка рассчитана на сетевое переменное напряжение), а сперва выпрямляем его, преобразуем при помощи генератора в высокочастотные прямоугольные импульсы и после этого подаем на трансформаторы. Чем выше частота импульсов, тем ниже требования к габаритам сердечника, который может быть выполнен уже не из стали, а из ферромагнитных сплавов. Напряжение на первичной обмотке трансформатора используется для обратной связи с генератором импульсов, благодаря чему блок питания может поддерживать стабильное выходное напряжение. Импульсные блоки питания обладают сравнительно маленьким весом и габаритами, высоким КПД, могут выдавать большую пиковую мощность, но в их преимуществах кроются их недостатки: они не могут работать без нагрузки и не имеют гальванической развязки с сетью, из-за чего в случае выхода силовых элементов из строя на компоненты ПК поступит очень высокое напряжение и они сгорят.</a:t>
            </a:r>
          </a:p>
          <a:p>
            <a:pPr marL="0" indent="0" algn="l">
              <a:buNone/>
            </a:pPr>
            <a:br>
              <a:rPr lang="ru-RU" sz="3300" dirty="0"/>
            </a:br>
            <a:r>
              <a:rPr lang="ru-RU" sz="3300" b="0" i="0" dirty="0">
                <a:solidFill>
                  <a:srgbClr val="242F33"/>
                </a:solidFill>
                <a:effectLst/>
                <a:latin typeface="PT Serif" panose="020A0603040505020204" pitchFamily="18" charset="-52"/>
              </a:rPr>
              <a:t>Схемотехника тех, первых </a:t>
            </a:r>
            <a:r>
              <a:rPr lang="ru-RU" sz="3300" b="0" i="0" dirty="0" err="1">
                <a:solidFill>
                  <a:srgbClr val="242F33"/>
                </a:solidFill>
                <a:effectLst/>
                <a:latin typeface="PT Serif" panose="020A0603040505020204" pitchFamily="18" charset="-52"/>
              </a:rPr>
              <a:t>питальников</a:t>
            </a:r>
            <a:r>
              <a:rPr lang="ru-RU" sz="3300" b="0" i="0" dirty="0">
                <a:solidFill>
                  <a:srgbClr val="242F33"/>
                </a:solidFill>
                <a:effectLst/>
                <a:latin typeface="PT Serif" panose="020A0603040505020204" pitchFamily="18" charset="-52"/>
              </a:rPr>
              <a:t> была весьма близка к современной. Помимо стандартных </a:t>
            </a:r>
            <a:r>
              <a:rPr lang="ru-RU" sz="3300" b="0" i="0" dirty="0" err="1">
                <a:solidFill>
                  <a:srgbClr val="242F33"/>
                </a:solidFill>
                <a:effectLst/>
                <a:latin typeface="PT Serif" panose="020A0603040505020204" pitchFamily="18" charset="-52"/>
              </a:rPr>
              <a:t>молексов</a:t>
            </a:r>
            <a:r>
              <a:rPr lang="ru-RU" sz="3300" b="0" i="0" dirty="0">
                <a:solidFill>
                  <a:srgbClr val="242F33"/>
                </a:solidFill>
                <a:effectLst/>
                <a:latin typeface="PT Serif" panose="020A0603040505020204" pitchFamily="18" charset="-52"/>
              </a:rPr>
              <a:t>, они имели разбитую на две части колодку, предназначенную для подключения БП к материнской плате. В то время (впрочем, «то время» продолжалось вплоть до начала производства БП стандарта ATX в 1995-1996 годах) производители не учитывали патологическую </a:t>
            </a:r>
            <a:r>
              <a:rPr lang="ru-RU" sz="3300" b="0" i="0" dirty="0" err="1">
                <a:solidFill>
                  <a:srgbClr val="242F33"/>
                </a:solidFill>
                <a:effectLst/>
                <a:latin typeface="PT Serif" panose="020A0603040505020204" pitchFamily="18" charset="-52"/>
              </a:rPr>
              <a:t>криворукость</a:t>
            </a:r>
            <a:r>
              <a:rPr lang="ru-RU" sz="3300" b="0" i="0" dirty="0">
                <a:solidFill>
                  <a:srgbClr val="242F33"/>
                </a:solidFill>
                <a:effectLst/>
                <a:latin typeface="PT Serif" panose="020A0603040505020204" pitchFamily="18" charset="-52"/>
              </a:rPr>
              <a:t> большинства юзеров, поэтому обе части колодки были полностью одинаковые. Естественно, юзеры часто путали колодки местами, в результате чего сжигали материнскую плату, при этом сжигание проходило порой весьма зрелищно, с огнем, дымом и спецэффектами. Первые модификации имели мощность порядка 75 – 150 ватт.</a:t>
            </a:r>
          </a:p>
          <a:p>
            <a:pPr marL="0" indent="0">
              <a:buNone/>
            </a:pPr>
            <a:endParaRPr lang="ru-RU" dirty="0"/>
          </a:p>
        </p:txBody>
      </p:sp>
      <p:pic>
        <p:nvPicPr>
          <p:cNvPr id="10" name="Объект 9">
            <a:extLst>
              <a:ext uri="{FF2B5EF4-FFF2-40B4-BE49-F238E27FC236}">
                <a16:creationId xmlns:a16="http://schemas.microsoft.com/office/drawing/2014/main" id="{AB29D75B-2FAA-43DA-B89A-C5740695579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35300" y="3551068"/>
            <a:ext cx="4956699" cy="3306932"/>
          </a:xfrm>
        </p:spPr>
      </p:pic>
      <p:pic>
        <p:nvPicPr>
          <p:cNvPr id="12" name="Рисунок 11">
            <a:extLst>
              <a:ext uri="{FF2B5EF4-FFF2-40B4-BE49-F238E27FC236}">
                <a16:creationId xmlns:a16="http://schemas.microsoft.com/office/drawing/2014/main" id="{1FD25376-D6B6-45D2-936C-35EDC52DA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5301" y="5919"/>
            <a:ext cx="4956699" cy="3545149"/>
          </a:xfrm>
          <a:prstGeom prst="rect">
            <a:avLst/>
          </a:prstGeom>
        </p:spPr>
      </p:pic>
    </p:spTree>
    <p:extLst>
      <p:ext uri="{BB962C8B-B14F-4D97-AF65-F5344CB8AC3E}">
        <p14:creationId xmlns:p14="http://schemas.microsoft.com/office/powerpoint/2010/main" val="2368167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2DE753-C5E8-4FCB-8A63-A9B2ADD88A9C}"/>
              </a:ext>
            </a:extLst>
          </p:cNvPr>
          <p:cNvSpPr>
            <a:spLocks noGrp="1"/>
          </p:cNvSpPr>
          <p:nvPr>
            <p:ph type="title"/>
          </p:nvPr>
        </p:nvSpPr>
        <p:spPr>
          <a:xfrm>
            <a:off x="5356542" y="205165"/>
            <a:ext cx="1207363" cy="434915"/>
          </a:xfrm>
        </p:spPr>
        <p:txBody>
          <a:bodyPr>
            <a:normAutofit fontScale="90000"/>
          </a:bodyPr>
          <a:lstStyle/>
          <a:p>
            <a:pPr algn="ctr"/>
            <a:r>
              <a:rPr lang="en-US" b="1" dirty="0">
                <a:solidFill>
                  <a:srgbClr val="242F33"/>
                </a:solidFill>
                <a:effectLst/>
                <a:latin typeface="ProximaNova"/>
              </a:rPr>
              <a:t>ATX</a:t>
            </a:r>
            <a:endParaRPr lang="ru-RU" dirty="0"/>
          </a:p>
        </p:txBody>
      </p:sp>
      <p:sp>
        <p:nvSpPr>
          <p:cNvPr id="3" name="Объект 2">
            <a:extLst>
              <a:ext uri="{FF2B5EF4-FFF2-40B4-BE49-F238E27FC236}">
                <a16:creationId xmlns:a16="http://schemas.microsoft.com/office/drawing/2014/main" id="{9608C5E6-6630-4AE7-AD95-CF3DB8929BF8}"/>
              </a:ext>
            </a:extLst>
          </p:cNvPr>
          <p:cNvSpPr>
            <a:spLocks noGrp="1"/>
          </p:cNvSpPr>
          <p:nvPr>
            <p:ph sz="half" idx="1"/>
          </p:nvPr>
        </p:nvSpPr>
        <p:spPr>
          <a:xfrm>
            <a:off x="79900" y="541538"/>
            <a:ext cx="12046998" cy="6214369"/>
          </a:xfrm>
        </p:spPr>
        <p:txBody>
          <a:bodyPr>
            <a:normAutofit fontScale="92500" lnSpcReduction="20000"/>
          </a:bodyPr>
          <a:lstStyle/>
          <a:p>
            <a:pPr marL="0" indent="0">
              <a:buNone/>
            </a:pPr>
            <a:r>
              <a:rPr lang="ru-RU" b="0" i="0" dirty="0">
                <a:solidFill>
                  <a:srgbClr val="242F33"/>
                </a:solidFill>
                <a:effectLst/>
                <a:latin typeface="PT Serif" panose="020A0603040505020204" pitchFamily="18" charset="-52"/>
              </a:rPr>
              <a:t>Блоки нового поколения были разработаны как замена устаревшему стандарту AT в 1995 году, тем не менее, окончательное вытеснение AT произошло лишь в конце 90-х. Многие производители долго не прекращали производство плат AT/ATX, которые можно было подключать как к старым, так и к новым блокам питания. Хотя принципы работы и остались прежними, новые блоки питания получили много дополнительных функций и отличий от морально устаревающих AT. Одним из основных изменений новых блоков являлась практически полностью измененная система запуска и управления. В отличие от предыдущего поколения, где запуск </a:t>
            </a:r>
            <a:r>
              <a:rPr lang="ru-RU" b="0" i="0" dirty="0" err="1">
                <a:solidFill>
                  <a:srgbClr val="242F33"/>
                </a:solidFill>
                <a:effectLst/>
                <a:latin typeface="PT Serif" panose="020A0603040505020204" pitchFamily="18" charset="-52"/>
              </a:rPr>
              <a:t>питальника</a:t>
            </a:r>
            <a:r>
              <a:rPr lang="ru-RU" b="0" i="0" dirty="0">
                <a:solidFill>
                  <a:srgbClr val="242F33"/>
                </a:solidFill>
                <a:effectLst/>
                <a:latin typeface="PT Serif" panose="020A0603040505020204" pitchFamily="18" charset="-52"/>
              </a:rPr>
              <a:t> и включение компьютера осуществлялось простым замыканием контактов цепи 220 вольт и какие бы то ни было возможности управления питанием отсутствовали как класс. Новые питатели получили современную систему, позволяющую </a:t>
            </a:r>
            <a:r>
              <a:rPr lang="ru-RU" b="0" i="0" dirty="0" err="1">
                <a:solidFill>
                  <a:srgbClr val="242F33"/>
                </a:solidFill>
                <a:effectLst/>
                <a:latin typeface="PT Serif" panose="020A0603040505020204" pitchFamily="18" charset="-52"/>
              </a:rPr>
              <a:t>программно</a:t>
            </a:r>
            <a:r>
              <a:rPr lang="ru-RU" b="0" i="0" dirty="0">
                <a:solidFill>
                  <a:srgbClr val="242F33"/>
                </a:solidFill>
                <a:effectLst/>
                <a:latin typeface="PT Serif" panose="020A0603040505020204" pitchFamily="18" charset="-52"/>
              </a:rPr>
              <a:t> управлять жизнью компьютера (стандарт Расширенного управления питанием, или ACPI). Это позволило </a:t>
            </a:r>
            <a:r>
              <a:rPr lang="ru-RU" b="0" i="0" dirty="0" err="1">
                <a:solidFill>
                  <a:srgbClr val="242F33"/>
                </a:solidFill>
                <a:effectLst/>
                <a:latin typeface="PT Serif" panose="020A0603040505020204" pitchFamily="18" charset="-52"/>
              </a:rPr>
              <a:t>программно</a:t>
            </a:r>
            <a:r>
              <a:rPr lang="ru-RU" b="0" i="0" dirty="0">
                <a:solidFill>
                  <a:srgbClr val="242F33"/>
                </a:solidFill>
                <a:effectLst/>
                <a:latin typeface="PT Serif" panose="020A0603040505020204" pitchFamily="18" charset="-52"/>
              </a:rPr>
              <a:t> включать и выключать компьютер по различным событиям, например, по таймеру или вызову по телефонной линии, а также управлять режимами работы, например, переводя его в интеллектуальный спящий режим (</a:t>
            </a:r>
            <a:r>
              <a:rPr lang="ru-RU" b="0" i="0" dirty="0" err="1">
                <a:solidFill>
                  <a:srgbClr val="242F33"/>
                </a:solidFill>
                <a:effectLst/>
                <a:latin typeface="PT Serif" panose="020A0603040505020204" pitchFamily="18" charset="-52"/>
              </a:rPr>
              <a:t>Suspend</a:t>
            </a:r>
            <a:r>
              <a:rPr lang="ru-RU" b="0" i="0" dirty="0">
                <a:solidFill>
                  <a:srgbClr val="242F33"/>
                </a:solidFill>
                <a:effectLst/>
                <a:latin typeface="PT Serif" panose="020A0603040505020204" pitchFamily="18" charset="-52"/>
              </a:rPr>
              <a:t>-</a:t>
            </a:r>
            <a:r>
              <a:rPr lang="ru-RU" b="0" i="0" dirty="0" err="1">
                <a:solidFill>
                  <a:srgbClr val="242F33"/>
                </a:solidFill>
                <a:effectLst/>
                <a:latin typeface="PT Serif" panose="020A0603040505020204" pitchFamily="18" charset="-52"/>
              </a:rPr>
              <a:t>to</a:t>
            </a:r>
            <a:r>
              <a:rPr lang="ru-RU" b="0" i="0" dirty="0">
                <a:solidFill>
                  <a:srgbClr val="242F33"/>
                </a:solidFill>
                <a:effectLst/>
                <a:latin typeface="PT Serif" panose="020A0603040505020204" pitchFamily="18" charset="-52"/>
              </a:rPr>
              <a:t>-RAM), при котором создается видимость отключения компьютера, в то время как основные его узлы, память и процессор продолжают работать. Для реализации этих возможностей в блок был добавлен модуль дежурного питания, который постоянно, даже при «выключенном» компьютере (но будучи включенным в сеть), подает на материнскую плату напряжение 5 вольт. Таким образом, материнская плата стандарта ATX постоянно находится под напряжением и «ждет» нажатия подключенной к ней кнопки POWER. При срабатывании данной кнопки на материнской плате запускается специальный генератор, подающий сигнал на линию PS-ON блока питания. При этом в блоке питания производится внутренний тест, в ходе которого происходит проверка всех выходных напряжений, и в случае его успешного прохождения вырабатывается сигнал POWER-OK. При поступлении данного сигнала на материнскую плату происходит запуск процессора и следом всей системы. В блоки стандарта ATX также было добавлено питающее напряжение 3.3 вольта, нужда в котором появилась из-за постоянно растущих аппетитов CPU.</a:t>
            </a:r>
            <a:endParaRPr lang="ru-RU" dirty="0"/>
          </a:p>
        </p:txBody>
      </p:sp>
      <p:sp>
        <p:nvSpPr>
          <p:cNvPr id="4" name="Объект 3">
            <a:extLst>
              <a:ext uri="{FF2B5EF4-FFF2-40B4-BE49-F238E27FC236}">
                <a16:creationId xmlns:a16="http://schemas.microsoft.com/office/drawing/2014/main" id="{C3909735-CBC1-4EF0-BF56-FD305394B7CB}"/>
              </a:ext>
            </a:extLst>
          </p:cNvPr>
          <p:cNvSpPr>
            <a:spLocks noGrp="1"/>
          </p:cNvSpPr>
          <p:nvPr>
            <p:ph sz="half" idx="2"/>
          </p:nvPr>
        </p:nvSpPr>
        <p:spPr>
          <a:xfrm flipH="1" flipV="1">
            <a:off x="10985270" y="6217920"/>
            <a:ext cx="1052850" cy="640080"/>
          </a:xfrm>
        </p:spPr>
        <p:txBody>
          <a:bodyPr>
            <a:normAutofit fontScale="92500" lnSpcReduction="20000"/>
          </a:bodyPr>
          <a:lstStyle/>
          <a:p>
            <a:endParaRPr lang="ru-RU" dirty="0"/>
          </a:p>
        </p:txBody>
      </p:sp>
    </p:spTree>
    <p:extLst>
      <p:ext uri="{BB962C8B-B14F-4D97-AF65-F5344CB8AC3E}">
        <p14:creationId xmlns:p14="http://schemas.microsoft.com/office/powerpoint/2010/main" val="4112574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F80233-45A9-41BD-A0F6-817ED1F8FFF8}"/>
              </a:ext>
            </a:extLst>
          </p:cNvPr>
          <p:cNvSpPr>
            <a:spLocks noGrp="1"/>
          </p:cNvSpPr>
          <p:nvPr>
            <p:ph type="title"/>
          </p:nvPr>
        </p:nvSpPr>
        <p:spPr>
          <a:xfrm>
            <a:off x="470516" y="177554"/>
            <a:ext cx="11585359" cy="692458"/>
          </a:xfrm>
        </p:spPr>
        <p:txBody>
          <a:bodyPr>
            <a:normAutofit/>
          </a:bodyPr>
          <a:lstStyle/>
          <a:p>
            <a:r>
              <a:rPr lang="ru-RU" sz="3200" b="1" i="0" dirty="0">
                <a:solidFill>
                  <a:schemeClr val="bg1"/>
                </a:solidFill>
                <a:effectLst/>
                <a:latin typeface="PTSans"/>
              </a:rPr>
              <a:t>Хорошо работать блока питания за миска риса</a:t>
            </a:r>
            <a:endParaRPr lang="ru-RU" sz="3200" dirty="0">
              <a:solidFill>
                <a:schemeClr val="bg1"/>
              </a:solidFill>
            </a:endParaRPr>
          </a:p>
        </p:txBody>
      </p:sp>
      <p:sp>
        <p:nvSpPr>
          <p:cNvPr id="3" name="Объект 2">
            <a:extLst>
              <a:ext uri="{FF2B5EF4-FFF2-40B4-BE49-F238E27FC236}">
                <a16:creationId xmlns:a16="http://schemas.microsoft.com/office/drawing/2014/main" id="{8E52E399-7878-40C8-9DB3-0E5532792A25}"/>
              </a:ext>
            </a:extLst>
          </p:cNvPr>
          <p:cNvSpPr>
            <a:spLocks noGrp="1"/>
          </p:cNvSpPr>
          <p:nvPr>
            <p:ph sz="half" idx="1"/>
          </p:nvPr>
        </p:nvSpPr>
        <p:spPr>
          <a:xfrm>
            <a:off x="0" y="1828800"/>
            <a:ext cx="6561099" cy="5029200"/>
          </a:xfrm>
        </p:spPr>
        <p:txBody>
          <a:bodyPr>
            <a:normAutofit lnSpcReduction="10000"/>
          </a:bodyPr>
          <a:lstStyle/>
          <a:p>
            <a:pPr marL="0" indent="0">
              <a:buNone/>
            </a:pPr>
            <a:r>
              <a:rPr lang="ru-RU" b="0" i="0" dirty="0">
                <a:solidFill>
                  <a:srgbClr val="242F33"/>
                </a:solidFill>
                <a:effectLst/>
                <a:latin typeface="PT Serif" panose="020A0603040505020204" pitchFamily="18" charset="-52"/>
              </a:rPr>
              <a:t>Во время становления стандарта ATX появилось такое явление, как дешевые китайские корпуса с блоками питания отвратительного качества. Такой корпус можно было купить за 20 долларов, в то время как вменяемый блок питания без корпуса стоил порядка 40 безусловных единиц. Схемы </a:t>
            </a:r>
            <a:r>
              <a:rPr lang="ru-RU" b="0" i="0" dirty="0" err="1">
                <a:solidFill>
                  <a:srgbClr val="242F33"/>
                </a:solidFill>
                <a:effectLst/>
                <a:latin typeface="PT Serif" panose="020A0603040505020204" pitchFamily="18" charset="-52"/>
              </a:rPr>
              <a:t>питальников</a:t>
            </a:r>
            <a:r>
              <a:rPr lang="ru-RU" b="0" i="0" dirty="0">
                <a:solidFill>
                  <a:srgbClr val="242F33"/>
                </a:solidFill>
                <a:effectLst/>
                <a:latin typeface="PT Serif" panose="020A0603040505020204" pitchFamily="18" charset="-52"/>
              </a:rPr>
              <a:t> таких корпусов были до предела упрощены, из них были выкинуты все возможные фильтры, а номиналы и стоимость остальных деталей сведены к минимуму, по принципу «лишь бы включался». Часто это были детали не только с заниженными номиналами, но и неизвестных производителей – о качестве таких радиоэлементов оставалось только догадываться. Естественно, подобная экономия приносила свои плоды и притом довольно быстро.</a:t>
            </a:r>
            <a:endParaRPr lang="ru-RU" dirty="0"/>
          </a:p>
        </p:txBody>
      </p:sp>
      <p:pic>
        <p:nvPicPr>
          <p:cNvPr id="6" name="Объект 5">
            <a:extLst>
              <a:ext uri="{FF2B5EF4-FFF2-40B4-BE49-F238E27FC236}">
                <a16:creationId xmlns:a16="http://schemas.microsoft.com/office/drawing/2014/main" id="{3321E931-E203-4AB8-8F5E-C8A61EEF111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8820" y="1926454"/>
            <a:ext cx="5713181" cy="4931546"/>
          </a:xfrm>
        </p:spPr>
      </p:pic>
    </p:spTree>
    <p:extLst>
      <p:ext uri="{BB962C8B-B14F-4D97-AF65-F5344CB8AC3E}">
        <p14:creationId xmlns:p14="http://schemas.microsoft.com/office/powerpoint/2010/main" val="1146423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997E47-CE08-45AA-A886-AA0AF51A75DA}"/>
              </a:ext>
            </a:extLst>
          </p:cNvPr>
          <p:cNvSpPr>
            <a:spLocks noGrp="1"/>
          </p:cNvSpPr>
          <p:nvPr>
            <p:ph type="title"/>
          </p:nvPr>
        </p:nvSpPr>
        <p:spPr>
          <a:xfrm>
            <a:off x="3907585" y="160685"/>
            <a:ext cx="3709456" cy="602794"/>
          </a:xfrm>
        </p:spPr>
        <p:txBody>
          <a:bodyPr>
            <a:normAutofit fontScale="90000"/>
          </a:bodyPr>
          <a:lstStyle/>
          <a:p>
            <a:r>
              <a:rPr lang="ru-RU" b="1" dirty="0">
                <a:solidFill>
                  <a:srgbClr val="242F33"/>
                </a:solidFill>
                <a:effectLst/>
                <a:latin typeface="ProximaNova"/>
              </a:rPr>
              <a:t>Технология </a:t>
            </a:r>
            <a:r>
              <a:rPr lang="en-US" b="1" dirty="0">
                <a:solidFill>
                  <a:srgbClr val="242F33"/>
                </a:solidFill>
                <a:effectLst/>
                <a:latin typeface="ProximaNova"/>
              </a:rPr>
              <a:t>PFC</a:t>
            </a:r>
            <a:endParaRPr lang="ru-RU" dirty="0"/>
          </a:p>
        </p:txBody>
      </p:sp>
      <p:pic>
        <p:nvPicPr>
          <p:cNvPr id="6" name="Объект 5">
            <a:extLst>
              <a:ext uri="{FF2B5EF4-FFF2-40B4-BE49-F238E27FC236}">
                <a16:creationId xmlns:a16="http://schemas.microsoft.com/office/drawing/2014/main" id="{62C840F4-C703-4616-9246-A238CEC2295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3328" y="2032986"/>
            <a:ext cx="5478986" cy="4525153"/>
          </a:xfrm>
        </p:spPr>
      </p:pic>
      <p:sp>
        <p:nvSpPr>
          <p:cNvPr id="4" name="Объект 3">
            <a:extLst>
              <a:ext uri="{FF2B5EF4-FFF2-40B4-BE49-F238E27FC236}">
                <a16:creationId xmlns:a16="http://schemas.microsoft.com/office/drawing/2014/main" id="{92701844-0942-40AF-8C73-8791FAD9F29A}"/>
              </a:ext>
            </a:extLst>
          </p:cNvPr>
          <p:cNvSpPr>
            <a:spLocks noGrp="1"/>
          </p:cNvSpPr>
          <p:nvPr>
            <p:ph sz="half" idx="2"/>
          </p:nvPr>
        </p:nvSpPr>
        <p:spPr>
          <a:xfrm>
            <a:off x="5762314" y="1828799"/>
            <a:ext cx="6429686" cy="5029201"/>
          </a:xfrm>
        </p:spPr>
        <p:txBody>
          <a:bodyPr>
            <a:normAutofit fontScale="92500" lnSpcReduction="20000"/>
          </a:bodyPr>
          <a:lstStyle/>
          <a:p>
            <a:pPr marL="0" indent="0">
              <a:buNone/>
            </a:pPr>
            <a:r>
              <a:rPr lang="ru-RU" b="0" i="0" dirty="0">
                <a:solidFill>
                  <a:srgbClr val="242F33"/>
                </a:solidFill>
                <a:effectLst/>
                <a:latin typeface="PT Serif" panose="020A0603040505020204" pitchFamily="18" charset="-52"/>
              </a:rPr>
              <a:t>Название технологии </a:t>
            </a:r>
            <a:r>
              <a:rPr lang="ru-RU" b="1" i="0" dirty="0">
                <a:solidFill>
                  <a:srgbClr val="242F33"/>
                </a:solidFill>
                <a:effectLst/>
                <a:latin typeface="PT Serif" panose="020A0603040505020204" pitchFamily="18" charset="-52"/>
              </a:rPr>
              <a:t>Power </a:t>
            </a:r>
            <a:r>
              <a:rPr lang="ru-RU" b="1" i="0" dirty="0" err="1">
                <a:solidFill>
                  <a:srgbClr val="242F33"/>
                </a:solidFill>
                <a:effectLst/>
                <a:latin typeface="PT Serif" panose="020A0603040505020204" pitchFamily="18" charset="-52"/>
              </a:rPr>
              <a:t>Factor</a:t>
            </a:r>
            <a:r>
              <a:rPr lang="ru-RU" b="1" i="0" dirty="0">
                <a:solidFill>
                  <a:srgbClr val="242F33"/>
                </a:solidFill>
                <a:effectLst/>
                <a:latin typeface="PT Serif" panose="020A0603040505020204" pitchFamily="18" charset="-52"/>
              </a:rPr>
              <a:t> </a:t>
            </a:r>
            <a:r>
              <a:rPr lang="ru-RU" b="1" i="0" dirty="0" err="1">
                <a:solidFill>
                  <a:srgbClr val="242F33"/>
                </a:solidFill>
                <a:effectLst/>
                <a:latin typeface="PT Serif" panose="020A0603040505020204" pitchFamily="18" charset="-52"/>
              </a:rPr>
              <a:t>Correction</a:t>
            </a:r>
            <a:r>
              <a:rPr lang="ru-RU" b="1" i="0" dirty="0">
                <a:solidFill>
                  <a:srgbClr val="242F33"/>
                </a:solidFill>
                <a:effectLst/>
                <a:latin typeface="PT Serif" panose="020A0603040505020204" pitchFamily="18" charset="-52"/>
              </a:rPr>
              <a:t> </a:t>
            </a:r>
            <a:r>
              <a:rPr lang="ru-RU" b="0" i="0" dirty="0">
                <a:solidFill>
                  <a:srgbClr val="242F33"/>
                </a:solidFill>
                <a:effectLst/>
                <a:latin typeface="PT Serif" panose="020A0603040505020204" pitchFamily="18" charset="-52"/>
              </a:rPr>
              <a:t>можно перевести как «Коррекция фактора мощности». Данная система призвана снизить потребляемую блоком питания реактивную мощность. Что такое фактор мощности? Этот термин обозначает отношение активной (полезной) мощности к полной (полученной). Под полной мощностью в данном случае понимается сумма активной и реактивной мощностей. В процессе работы импульсный блок питания потребляет мощность короткими импульсами, при этом примерно треть мощности никак не используется, тем не менее, создавая нагрузку на сеть. Таким образом, фактор мощности составляет примерно 0.7, при идеальном равном единице. </a:t>
            </a:r>
            <a:r>
              <a:rPr lang="ru-RU" b="1" i="0" dirty="0">
                <a:solidFill>
                  <a:srgbClr val="242F33"/>
                </a:solidFill>
                <a:effectLst/>
                <a:latin typeface="PT Serif" panose="020A0603040505020204" pitchFamily="18" charset="-52"/>
              </a:rPr>
              <a:t>PFC</a:t>
            </a:r>
            <a:r>
              <a:rPr lang="ru-RU" b="0" i="0" dirty="0">
                <a:solidFill>
                  <a:srgbClr val="242F33"/>
                </a:solidFill>
                <a:effectLst/>
                <a:latin typeface="PT Serif" panose="020A0603040505020204" pitchFamily="18" charset="-52"/>
              </a:rPr>
              <a:t> стал активно использоваться производителями в начале 2000-х годов, когда с выходом процессоров Intel Pentium и стремительным развитием графических чипов мощность среднестатистической домашней системы перевалила далеко за 300 ватт.</a:t>
            </a:r>
            <a:endParaRPr lang="ru-RU" dirty="0"/>
          </a:p>
        </p:txBody>
      </p:sp>
    </p:spTree>
    <p:extLst>
      <p:ext uri="{BB962C8B-B14F-4D97-AF65-F5344CB8AC3E}">
        <p14:creationId xmlns:p14="http://schemas.microsoft.com/office/powerpoint/2010/main" val="959667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AF420E-D188-42C2-ABDF-A4DF1B58009D}"/>
              </a:ext>
            </a:extLst>
          </p:cNvPr>
          <p:cNvSpPr>
            <a:spLocks noGrp="1"/>
          </p:cNvSpPr>
          <p:nvPr>
            <p:ph type="title"/>
          </p:nvPr>
        </p:nvSpPr>
        <p:spPr>
          <a:xfrm>
            <a:off x="3418792" y="174002"/>
            <a:ext cx="5354416" cy="932155"/>
          </a:xfrm>
        </p:spPr>
        <p:txBody>
          <a:bodyPr/>
          <a:lstStyle/>
          <a:p>
            <a:r>
              <a:rPr lang="ru-RU" b="0" i="0" dirty="0">
                <a:solidFill>
                  <a:srgbClr val="303030"/>
                </a:solidFill>
                <a:effectLst/>
                <a:latin typeface="Helvetica" panose="020B0604020202020204" pitchFamily="34" charset="0"/>
              </a:rPr>
              <a:t>Расширенный АТХ</a:t>
            </a:r>
            <a:endParaRPr lang="ru-RU" dirty="0"/>
          </a:p>
        </p:txBody>
      </p:sp>
      <p:sp>
        <p:nvSpPr>
          <p:cNvPr id="3" name="Объект 2">
            <a:extLst>
              <a:ext uri="{FF2B5EF4-FFF2-40B4-BE49-F238E27FC236}">
                <a16:creationId xmlns:a16="http://schemas.microsoft.com/office/drawing/2014/main" id="{3E1BE865-BEDF-4193-849E-696FDD992B69}"/>
              </a:ext>
            </a:extLst>
          </p:cNvPr>
          <p:cNvSpPr>
            <a:spLocks noGrp="1"/>
          </p:cNvSpPr>
          <p:nvPr>
            <p:ph sz="half" idx="1"/>
          </p:nvPr>
        </p:nvSpPr>
        <p:spPr>
          <a:xfrm>
            <a:off x="0" y="1837678"/>
            <a:ext cx="12191999" cy="4953739"/>
          </a:xfrm>
        </p:spPr>
        <p:txBody>
          <a:bodyPr>
            <a:normAutofit lnSpcReduction="10000"/>
          </a:bodyPr>
          <a:lstStyle/>
          <a:p>
            <a:pPr marL="0" indent="0">
              <a:buNone/>
            </a:pPr>
            <a:r>
              <a:rPr lang="ru-RU" b="0" i="0" dirty="0">
                <a:solidFill>
                  <a:srgbClr val="303030"/>
                </a:solidFill>
                <a:effectLst/>
                <a:latin typeface="Helvetica" panose="020B0604020202020204" pitchFamily="34" charset="0"/>
              </a:rPr>
              <a:t>Но время шло, и аппетиты компьютерного железа неуклонно росли, простого увеличения мощности </a:t>
            </a:r>
            <a:r>
              <a:rPr lang="ru-RU" b="0" i="0" dirty="0" err="1">
                <a:solidFill>
                  <a:srgbClr val="303030"/>
                </a:solidFill>
                <a:effectLst/>
                <a:latin typeface="Helvetica" panose="020B0604020202020204" pitchFamily="34" charset="0"/>
              </a:rPr>
              <a:t>питальников</a:t>
            </a:r>
            <a:r>
              <a:rPr lang="ru-RU" b="0" i="0" dirty="0">
                <a:solidFill>
                  <a:srgbClr val="303030"/>
                </a:solidFill>
                <a:effectLst/>
                <a:latin typeface="Helvetica" panose="020B0604020202020204" pitchFamily="34" charset="0"/>
              </a:rPr>
              <a:t> стало недостаточно. Примерно во время выхода Intel Pentium 4 (конец 2000 года) на материнских платах формата АТХ появились дополнительные разъемы, установленные, как правило, недалеко от процессора. В новых блоках питания, продававшихся в то время, появился дополнительный </a:t>
            </a:r>
            <a:r>
              <a:rPr lang="ru-RU" b="0" i="0" dirty="0" err="1">
                <a:solidFill>
                  <a:srgbClr val="303030"/>
                </a:solidFill>
                <a:effectLst/>
                <a:latin typeface="Helvetica" panose="020B0604020202020204" pitchFamily="34" charset="0"/>
              </a:rPr>
              <a:t>четырехпиновый</a:t>
            </a:r>
            <a:r>
              <a:rPr lang="ru-RU" b="0" i="0" dirty="0">
                <a:solidFill>
                  <a:srgbClr val="303030"/>
                </a:solidFill>
                <a:effectLst/>
                <a:latin typeface="Helvetica" panose="020B0604020202020204" pitchFamily="34" charset="0"/>
              </a:rPr>
              <a:t> коннектор на 12 вольт, а на маркировке блоков – гордая надпись «P4 </a:t>
            </a:r>
            <a:r>
              <a:rPr lang="ru-RU" b="0" i="0" dirty="0" err="1">
                <a:solidFill>
                  <a:srgbClr val="303030"/>
                </a:solidFill>
                <a:effectLst/>
                <a:latin typeface="Helvetica" panose="020B0604020202020204" pitchFamily="34" charset="0"/>
              </a:rPr>
              <a:t>ready</a:t>
            </a:r>
            <a:r>
              <a:rPr lang="ru-RU" b="0" i="0" dirty="0">
                <a:solidFill>
                  <a:srgbClr val="303030"/>
                </a:solidFill>
                <a:effectLst/>
                <a:latin typeface="Helvetica" panose="020B0604020202020204" pitchFamily="34" charset="0"/>
              </a:rPr>
              <a:t>!». Дело в том, что той мощности, которую способен дать ATX-коннектор стало не хватать, ведь потребление процессоров резко подскочило, поэтому пришлось добавлять к стандарту такой вот костыль. Скорее всего, причиной этого также стало довольно сильное удаление разъема АТХ от модуля питания материнской платы, и дабы не было проблем с проводниками на печатной плате, разъем поставили почти у самого процессора. Несколько позже вышел SATA, и в </a:t>
            </a:r>
            <a:r>
              <a:rPr lang="ru-RU" b="0" i="0" dirty="0" err="1">
                <a:solidFill>
                  <a:srgbClr val="303030"/>
                </a:solidFill>
                <a:effectLst/>
                <a:latin typeface="Helvetica" panose="020B0604020202020204" pitchFamily="34" charset="0"/>
              </a:rPr>
              <a:t>питальниках</a:t>
            </a:r>
            <a:r>
              <a:rPr lang="ru-RU" b="0" i="0" dirty="0">
                <a:solidFill>
                  <a:srgbClr val="303030"/>
                </a:solidFill>
                <a:effectLst/>
                <a:latin typeface="Helvetica" panose="020B0604020202020204" pitchFamily="34" charset="0"/>
              </a:rPr>
              <a:t> начали появляться разъемы питания этого стандарта. Примерно во время перехода с платформы Socket 478 на LGA мы вновь увидели прибавку в кабельном ассортименте блоков питания: на этот раз потолстел сам ATX-коннектор. К основному разъему добавился дополнительный, на 4 контакта, содержащий линии 3.3, 12, 5 вольт и GND. Также были добавлены коннекторы 12 вольт для питания видеокарт. В современных игровых системах видеокарты – первые и основные потребители энергии. И мощности все растут…</a:t>
            </a:r>
          </a:p>
        </p:txBody>
      </p:sp>
      <p:sp>
        <p:nvSpPr>
          <p:cNvPr id="4" name="Объект 3">
            <a:extLst>
              <a:ext uri="{FF2B5EF4-FFF2-40B4-BE49-F238E27FC236}">
                <a16:creationId xmlns:a16="http://schemas.microsoft.com/office/drawing/2014/main" id="{3DC5319E-9879-4D33-87C2-4E07A7B82E0F}"/>
              </a:ext>
            </a:extLst>
          </p:cNvPr>
          <p:cNvSpPr>
            <a:spLocks noGrp="1"/>
          </p:cNvSpPr>
          <p:nvPr>
            <p:ph sz="half" idx="2"/>
          </p:nvPr>
        </p:nvSpPr>
        <p:spPr>
          <a:xfrm>
            <a:off x="6995604" y="5113538"/>
            <a:ext cx="3989666" cy="1104382"/>
          </a:xfrm>
        </p:spPr>
        <p:txBody>
          <a:bodyPr>
            <a:normAutofit lnSpcReduction="10000"/>
          </a:bodyPr>
          <a:lstStyle/>
          <a:p>
            <a:endParaRPr lang="ru-RU" dirty="0"/>
          </a:p>
        </p:txBody>
      </p:sp>
    </p:spTree>
    <p:extLst>
      <p:ext uri="{BB962C8B-B14F-4D97-AF65-F5344CB8AC3E}">
        <p14:creationId xmlns:p14="http://schemas.microsoft.com/office/powerpoint/2010/main" val="616640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18CB63-D662-46ED-9668-D05A8777786F}"/>
              </a:ext>
            </a:extLst>
          </p:cNvPr>
          <p:cNvSpPr>
            <a:spLocks noGrp="1"/>
          </p:cNvSpPr>
          <p:nvPr>
            <p:ph type="title"/>
          </p:nvPr>
        </p:nvSpPr>
        <p:spPr>
          <a:xfrm>
            <a:off x="2677264" y="159889"/>
            <a:ext cx="6565919" cy="710123"/>
          </a:xfrm>
        </p:spPr>
        <p:txBody>
          <a:bodyPr/>
          <a:lstStyle/>
          <a:p>
            <a:pPr algn="ctr"/>
            <a:r>
              <a:rPr lang="ru-RU" b="0" i="0" dirty="0">
                <a:solidFill>
                  <a:srgbClr val="303030"/>
                </a:solidFill>
                <a:effectLst/>
                <a:latin typeface="Helvetica" panose="020B0604020202020204" pitchFamily="34" charset="0"/>
              </a:rPr>
              <a:t>Игры с охлаждением</a:t>
            </a:r>
            <a:endParaRPr lang="ru-RU" dirty="0"/>
          </a:p>
        </p:txBody>
      </p:sp>
      <p:sp>
        <p:nvSpPr>
          <p:cNvPr id="3" name="Объект 2">
            <a:extLst>
              <a:ext uri="{FF2B5EF4-FFF2-40B4-BE49-F238E27FC236}">
                <a16:creationId xmlns:a16="http://schemas.microsoft.com/office/drawing/2014/main" id="{5BEB76ED-54B9-492C-891F-298E6B4E36E8}"/>
              </a:ext>
            </a:extLst>
          </p:cNvPr>
          <p:cNvSpPr>
            <a:spLocks noGrp="1"/>
          </p:cNvSpPr>
          <p:nvPr>
            <p:ph sz="half" idx="1"/>
          </p:nvPr>
        </p:nvSpPr>
        <p:spPr>
          <a:xfrm>
            <a:off x="1" y="640081"/>
            <a:ext cx="11354539" cy="6399911"/>
          </a:xfrm>
        </p:spPr>
        <p:txBody>
          <a:bodyPr>
            <a:normAutofit fontScale="62500" lnSpcReduction="20000"/>
          </a:bodyPr>
          <a:lstStyle/>
          <a:p>
            <a:pPr algn="l" fontAlgn="base"/>
            <a:r>
              <a:rPr lang="ru-RU" sz="3500" b="0" i="0" dirty="0">
                <a:solidFill>
                  <a:srgbClr val="303030"/>
                </a:solidFill>
                <a:effectLst/>
                <a:latin typeface="Helvetica" panose="020B0604020202020204" pitchFamily="34" charset="0"/>
              </a:rPr>
              <a:t>Сравнительно недавно начали появляться блоки питания, не содержащие в себе каких-либо активных элементов охлаждения. Радиаторы силовых элементов в таких блоках выведены на заднюю панель и охлаждаются «забортным» воздухом вне компьютера. Большинство таких блоков имеют довольно маленькую мощность, ведь рассеивать большое количество энергии при пассивном охлаждении весьма сложно. При этом цена на такие </a:t>
            </a:r>
            <a:r>
              <a:rPr lang="ru-RU" sz="3500" b="0" i="0" dirty="0" err="1">
                <a:solidFill>
                  <a:srgbClr val="303030"/>
                </a:solidFill>
                <a:effectLst/>
                <a:latin typeface="Helvetica" panose="020B0604020202020204" pitchFamily="34" charset="0"/>
              </a:rPr>
              <a:t>питальники</a:t>
            </a:r>
            <a:r>
              <a:rPr lang="ru-RU" sz="3500" b="0" i="0" dirty="0">
                <a:solidFill>
                  <a:srgbClr val="303030"/>
                </a:solidFill>
                <a:effectLst/>
                <a:latin typeface="Helvetica" panose="020B0604020202020204" pitchFamily="34" charset="0"/>
              </a:rPr>
              <a:t> весьма высока – заметно выше дорогих и мощных блоков, имеющих классическую систему охлаждения. Многие производители в погоне за снижением шумовых характеристик своих блоков избрали другой путь. Вместо стандартных вентиляторов в блоки начали устанавливать тихоходные вентили с большими лопастями. Таким образом, шум резко падал, а эффективность охлаждения оставалась на прежнем уровне.</a:t>
            </a:r>
          </a:p>
          <a:p>
            <a:pPr algn="l" fontAlgn="base"/>
            <a:br>
              <a:rPr lang="ru-RU" sz="3500" dirty="0"/>
            </a:br>
            <a:r>
              <a:rPr lang="ru-RU" sz="3500" b="0" i="0" dirty="0">
                <a:solidFill>
                  <a:srgbClr val="303030"/>
                </a:solidFill>
                <a:effectLst/>
                <a:latin typeface="Helvetica" panose="020B0604020202020204" pitchFamily="34" charset="0"/>
              </a:rPr>
              <a:t>Тепловыделение системы также оказало свое влияние на блоки питания. С ростом количества </a:t>
            </a:r>
            <a:r>
              <a:rPr lang="ru-RU" sz="3500" b="0" i="0" dirty="0" err="1">
                <a:solidFill>
                  <a:srgbClr val="303030"/>
                </a:solidFill>
                <a:effectLst/>
                <a:latin typeface="Helvetica" panose="020B0604020202020204" pitchFamily="34" charset="0"/>
              </a:rPr>
              <a:t>ваттов</a:t>
            </a:r>
            <a:r>
              <a:rPr lang="ru-RU" sz="3500" b="0" i="0" dirty="0">
                <a:solidFill>
                  <a:srgbClr val="303030"/>
                </a:solidFill>
                <a:effectLst/>
                <a:latin typeface="Helvetica" panose="020B0604020202020204" pitchFamily="34" charset="0"/>
              </a:rPr>
              <a:t>, отдаваемых системой в воздух, наведение порядка в проводах внутри системы уже перестало быть пустой тратой времени – производители начали убирать провода в оплетку и заплетать их в аккуратные косички. Бытует мнение, что они подсмотрели это у </a:t>
            </a:r>
            <a:r>
              <a:rPr lang="ru-RU" sz="3500" b="0" i="0" dirty="0" err="1">
                <a:solidFill>
                  <a:srgbClr val="303030"/>
                </a:solidFill>
                <a:effectLst/>
                <a:latin typeface="Helvetica" panose="020B0604020202020204" pitchFamily="34" charset="0"/>
              </a:rPr>
              <a:t>моддеров</a:t>
            </a:r>
            <a:r>
              <a:rPr lang="ru-RU" sz="3500" b="0" i="0" dirty="0">
                <a:solidFill>
                  <a:srgbClr val="303030"/>
                </a:solidFill>
                <a:effectLst/>
                <a:latin typeface="Helvetica" panose="020B0604020202020204" pitchFamily="34" charset="0"/>
              </a:rPr>
              <a:t> :). У </a:t>
            </a:r>
            <a:r>
              <a:rPr lang="ru-RU" sz="3500" b="0" i="0" dirty="0" err="1">
                <a:solidFill>
                  <a:srgbClr val="303030"/>
                </a:solidFill>
                <a:effectLst/>
                <a:latin typeface="Helvetica" panose="020B0604020202020204" pitchFamily="34" charset="0"/>
              </a:rPr>
              <a:t>моддеров</a:t>
            </a:r>
            <a:r>
              <a:rPr lang="ru-RU" sz="3500" b="0" i="0" dirty="0">
                <a:solidFill>
                  <a:srgbClr val="303030"/>
                </a:solidFill>
                <a:effectLst/>
                <a:latin typeface="Helvetica" panose="020B0604020202020204" pitchFamily="34" charset="0"/>
              </a:rPr>
              <a:t> же была подсмотрена и концепция модульного блока питания, заключающаяся в том, что все коннекторы </a:t>
            </a:r>
            <a:r>
              <a:rPr lang="ru-RU" sz="3500" b="0" i="0" dirty="0" err="1">
                <a:solidFill>
                  <a:srgbClr val="303030"/>
                </a:solidFill>
                <a:effectLst/>
                <a:latin typeface="Helvetica" panose="020B0604020202020204" pitchFamily="34" charset="0"/>
              </a:rPr>
              <a:t>питальника</a:t>
            </a:r>
            <a:r>
              <a:rPr lang="ru-RU" sz="3500" b="0" i="0" dirty="0">
                <a:solidFill>
                  <a:srgbClr val="303030"/>
                </a:solidFill>
                <a:effectLst/>
                <a:latin typeface="Helvetica" panose="020B0604020202020204" pitchFamily="34" charset="0"/>
              </a:rPr>
              <a:t> подключаются к нему в соответствующие разъемы на корпусе, а лишние «хвосты» можно отключить и убрать, чтобы не мешали циркуляции воздуха.</a:t>
            </a:r>
          </a:p>
          <a:p>
            <a:pPr marL="0" indent="0">
              <a:buNone/>
            </a:pPr>
            <a:br>
              <a:rPr lang="ru-RU" dirty="0"/>
            </a:br>
            <a:endParaRPr lang="ru-RU" dirty="0"/>
          </a:p>
        </p:txBody>
      </p:sp>
      <p:sp>
        <p:nvSpPr>
          <p:cNvPr id="4" name="Объект 3">
            <a:extLst>
              <a:ext uri="{FF2B5EF4-FFF2-40B4-BE49-F238E27FC236}">
                <a16:creationId xmlns:a16="http://schemas.microsoft.com/office/drawing/2014/main" id="{2D17EE5F-471E-4D99-B396-39E5C2D387F3}"/>
              </a:ext>
            </a:extLst>
          </p:cNvPr>
          <p:cNvSpPr>
            <a:spLocks noGrp="1"/>
          </p:cNvSpPr>
          <p:nvPr>
            <p:ph sz="half" idx="2"/>
          </p:nvPr>
        </p:nvSpPr>
        <p:spPr>
          <a:xfrm>
            <a:off x="9243183" y="4429956"/>
            <a:ext cx="1742088" cy="1787963"/>
          </a:xfrm>
        </p:spPr>
        <p:txBody>
          <a:bodyPr>
            <a:normAutofit fontScale="62500" lnSpcReduction="20000"/>
          </a:bodyPr>
          <a:lstStyle/>
          <a:p>
            <a:endParaRPr lang="ru-RU" dirty="0"/>
          </a:p>
        </p:txBody>
      </p:sp>
    </p:spTree>
    <p:extLst>
      <p:ext uri="{BB962C8B-B14F-4D97-AF65-F5344CB8AC3E}">
        <p14:creationId xmlns:p14="http://schemas.microsoft.com/office/powerpoint/2010/main" val="83249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ABFB3A-76B4-42F3-BAF7-2E3CD1FC33B3}"/>
              </a:ext>
            </a:extLst>
          </p:cNvPr>
          <p:cNvSpPr>
            <a:spLocks noGrp="1"/>
          </p:cNvSpPr>
          <p:nvPr>
            <p:ph type="title"/>
          </p:nvPr>
        </p:nvSpPr>
        <p:spPr>
          <a:xfrm>
            <a:off x="5942075" y="79899"/>
            <a:ext cx="1110517" cy="630503"/>
          </a:xfrm>
        </p:spPr>
        <p:txBody>
          <a:bodyPr>
            <a:normAutofit/>
          </a:bodyPr>
          <a:lstStyle/>
          <a:p>
            <a:r>
              <a:rPr lang="ru-RU" dirty="0"/>
              <a:t>ИБП</a:t>
            </a:r>
          </a:p>
        </p:txBody>
      </p:sp>
      <p:pic>
        <p:nvPicPr>
          <p:cNvPr id="6" name="Объект 5">
            <a:extLst>
              <a:ext uri="{FF2B5EF4-FFF2-40B4-BE49-F238E27FC236}">
                <a16:creationId xmlns:a16="http://schemas.microsoft.com/office/drawing/2014/main" id="{410EFB61-51D5-4679-9D05-3FC85371F29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560320"/>
            <a:ext cx="7544060" cy="4297680"/>
          </a:xfrm>
        </p:spPr>
      </p:pic>
      <p:sp>
        <p:nvSpPr>
          <p:cNvPr id="4" name="Объект 3">
            <a:extLst>
              <a:ext uri="{FF2B5EF4-FFF2-40B4-BE49-F238E27FC236}">
                <a16:creationId xmlns:a16="http://schemas.microsoft.com/office/drawing/2014/main" id="{44B64B9C-1E8E-4AB4-B2E0-D1B6BCCB069F}"/>
              </a:ext>
            </a:extLst>
          </p:cNvPr>
          <p:cNvSpPr>
            <a:spLocks noGrp="1"/>
          </p:cNvSpPr>
          <p:nvPr>
            <p:ph sz="half" idx="2"/>
          </p:nvPr>
        </p:nvSpPr>
        <p:spPr>
          <a:xfrm>
            <a:off x="1000462" y="710402"/>
            <a:ext cx="10316583" cy="1774614"/>
          </a:xfrm>
        </p:spPr>
        <p:txBody>
          <a:bodyPr>
            <a:normAutofit/>
          </a:bodyPr>
          <a:lstStyle/>
          <a:p>
            <a:pPr marL="6160" indent="0">
              <a:buNone/>
            </a:pPr>
            <a:r>
              <a:rPr lang="ru-RU" b="1" i="0" dirty="0">
                <a:effectLst/>
                <a:latin typeface="PTSans"/>
              </a:rPr>
              <a:t>Если у вас дома частые отключения электричества, то незаменимым окажется источник бесперебойного питания — ИБП. Его можно установить в пару к компьютеру, котлу отопления и другой домашней технике. Какие бывают ИБП и на что обратить внимание.</a:t>
            </a:r>
            <a:endParaRPr lang="ru-RU" dirty="0"/>
          </a:p>
        </p:txBody>
      </p:sp>
    </p:spTree>
    <p:extLst>
      <p:ext uri="{BB962C8B-B14F-4D97-AF65-F5344CB8AC3E}">
        <p14:creationId xmlns:p14="http://schemas.microsoft.com/office/powerpoint/2010/main" val="54492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B381EB-6A59-47D4-A610-73D5596920AD}"/>
              </a:ext>
            </a:extLst>
          </p:cNvPr>
          <p:cNvSpPr>
            <a:spLocks noGrp="1"/>
          </p:cNvSpPr>
          <p:nvPr>
            <p:ph type="title"/>
          </p:nvPr>
        </p:nvSpPr>
        <p:spPr>
          <a:xfrm>
            <a:off x="3051586" y="118334"/>
            <a:ext cx="6088828" cy="570155"/>
          </a:xfrm>
        </p:spPr>
        <p:txBody>
          <a:bodyPr>
            <a:normAutofit fontScale="90000"/>
          </a:bodyPr>
          <a:lstStyle/>
          <a:p>
            <a:r>
              <a:rPr lang="ru-RU" b="1" i="0" dirty="0">
                <a:effectLst/>
                <a:latin typeface="PTSans"/>
              </a:rPr>
              <a:t>Конструктивные особенности</a:t>
            </a:r>
            <a:br>
              <a:rPr lang="ru-RU" b="1" i="0" dirty="0">
                <a:effectLst/>
                <a:latin typeface="PTSans"/>
              </a:rPr>
            </a:br>
            <a:endParaRPr lang="ru-RU" dirty="0"/>
          </a:p>
        </p:txBody>
      </p:sp>
      <p:sp>
        <p:nvSpPr>
          <p:cNvPr id="3" name="Объект 2">
            <a:extLst>
              <a:ext uri="{FF2B5EF4-FFF2-40B4-BE49-F238E27FC236}">
                <a16:creationId xmlns:a16="http://schemas.microsoft.com/office/drawing/2014/main" id="{3FD09823-0939-471F-9E98-2365C0B5D416}"/>
              </a:ext>
            </a:extLst>
          </p:cNvPr>
          <p:cNvSpPr>
            <a:spLocks noGrp="1"/>
          </p:cNvSpPr>
          <p:nvPr>
            <p:ph sz="half" idx="1"/>
          </p:nvPr>
        </p:nvSpPr>
        <p:spPr>
          <a:xfrm>
            <a:off x="-1" y="1538344"/>
            <a:ext cx="6088829" cy="5319656"/>
          </a:xfrm>
        </p:spPr>
        <p:txBody>
          <a:bodyPr/>
          <a:lstStyle/>
          <a:p>
            <a:pPr marL="6160" indent="0">
              <a:buNone/>
            </a:pPr>
            <a:r>
              <a:rPr lang="ru-RU" b="1" i="0" dirty="0">
                <a:effectLst/>
                <a:latin typeface="PTSans"/>
              </a:rPr>
              <a:t>Тип устройства.</a:t>
            </a:r>
            <a:r>
              <a:rPr lang="ru-RU" b="0" i="0" dirty="0">
                <a:effectLst/>
                <a:latin typeface="PTSans"/>
              </a:rPr>
              <a:t> Все разнообразие ИБП можно разделить на три больших категории, каждая из которых имеет свои принципиальные конструктивные особенности. От этого во многом зависит то,  для какой техники предназначен источник бесперебойного питания.</a:t>
            </a:r>
            <a:br>
              <a:rPr lang="ru-RU" b="0" i="0" dirty="0">
                <a:effectLst/>
                <a:latin typeface="PTSans"/>
              </a:rPr>
            </a:br>
            <a:br>
              <a:rPr lang="ru-RU" b="0" i="0" dirty="0">
                <a:effectLst/>
                <a:latin typeface="PTSans"/>
              </a:rPr>
            </a:br>
            <a:r>
              <a:rPr lang="ru-RU" b="1" i="0" dirty="0">
                <a:effectLst/>
                <a:latin typeface="PTSans"/>
              </a:rPr>
              <a:t>Резервный ИБП (</a:t>
            </a:r>
            <a:r>
              <a:rPr lang="ru-RU" b="1" i="0" dirty="0" err="1">
                <a:effectLst/>
                <a:latin typeface="PTSans"/>
              </a:rPr>
              <a:t>Off</a:t>
            </a:r>
            <a:r>
              <a:rPr lang="ru-RU" b="1" i="0" dirty="0">
                <a:effectLst/>
                <a:latin typeface="PTSans"/>
              </a:rPr>
              <a:t>-Line или </a:t>
            </a:r>
            <a:r>
              <a:rPr lang="ru-RU" b="1" i="0" dirty="0" err="1">
                <a:effectLst/>
                <a:latin typeface="PTSans"/>
              </a:rPr>
              <a:t>Standby</a:t>
            </a:r>
            <a:r>
              <a:rPr lang="ru-RU" b="1" i="0" dirty="0">
                <a:effectLst/>
                <a:latin typeface="PTSans"/>
              </a:rPr>
              <a:t>).</a:t>
            </a:r>
            <a:r>
              <a:rPr lang="ru-RU" b="0" i="0" dirty="0">
                <a:effectLst/>
                <a:latin typeface="PTSans"/>
              </a:rPr>
              <a:t> Самые простые и дешевые модели, которые лучше всего подходят для некритических систем. Прибор никак не защитит от импульсных помех подключенную технику. Переход на питание от батареи осуществляется только при выходе напряжения за допустимые границы.</a:t>
            </a:r>
            <a:endParaRPr lang="ru-RU" dirty="0"/>
          </a:p>
        </p:txBody>
      </p:sp>
      <p:pic>
        <p:nvPicPr>
          <p:cNvPr id="6" name="Объект 5">
            <a:extLst>
              <a:ext uri="{FF2B5EF4-FFF2-40B4-BE49-F238E27FC236}">
                <a16:creationId xmlns:a16="http://schemas.microsoft.com/office/drawing/2014/main" id="{A068EDBF-BCB6-489F-985F-10E232FFD1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4019" y="3012141"/>
            <a:ext cx="6214096" cy="3845859"/>
          </a:xfrm>
        </p:spPr>
      </p:pic>
    </p:spTree>
    <p:extLst>
      <p:ext uri="{BB962C8B-B14F-4D97-AF65-F5344CB8AC3E}">
        <p14:creationId xmlns:p14="http://schemas.microsoft.com/office/powerpoint/2010/main" val="222640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D8ABAD-9409-43EB-ABBE-DAB597C0F382}"/>
              </a:ext>
            </a:extLst>
          </p:cNvPr>
          <p:cNvSpPr>
            <a:spLocks noGrp="1"/>
          </p:cNvSpPr>
          <p:nvPr>
            <p:ph type="title"/>
          </p:nvPr>
        </p:nvSpPr>
        <p:spPr>
          <a:xfrm flipV="1">
            <a:off x="301214" y="639635"/>
            <a:ext cx="115182" cy="834163"/>
          </a:xfrm>
        </p:spPr>
        <p:txBody>
          <a:bodyPr/>
          <a:lstStyle/>
          <a:p>
            <a:endParaRPr lang="ru-RU" dirty="0"/>
          </a:p>
        </p:txBody>
      </p:sp>
      <p:pic>
        <p:nvPicPr>
          <p:cNvPr id="6" name="Объект 5">
            <a:extLst>
              <a:ext uri="{FF2B5EF4-FFF2-40B4-BE49-F238E27FC236}">
                <a16:creationId xmlns:a16="http://schemas.microsoft.com/office/drawing/2014/main" id="{687DD937-DA6C-4525-86CE-88CA340016F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721685"/>
            <a:ext cx="6271707" cy="4136316"/>
          </a:xfrm>
        </p:spPr>
      </p:pic>
      <p:sp>
        <p:nvSpPr>
          <p:cNvPr id="4" name="Объект 3">
            <a:extLst>
              <a:ext uri="{FF2B5EF4-FFF2-40B4-BE49-F238E27FC236}">
                <a16:creationId xmlns:a16="http://schemas.microsoft.com/office/drawing/2014/main" id="{CC06CF36-2783-428A-A4CC-63593A00A52B}"/>
              </a:ext>
            </a:extLst>
          </p:cNvPr>
          <p:cNvSpPr>
            <a:spLocks noGrp="1"/>
          </p:cNvSpPr>
          <p:nvPr>
            <p:ph sz="half" idx="2"/>
          </p:nvPr>
        </p:nvSpPr>
        <p:spPr>
          <a:xfrm>
            <a:off x="6271708" y="0"/>
            <a:ext cx="5920292" cy="6857999"/>
          </a:xfrm>
        </p:spPr>
        <p:txBody>
          <a:bodyPr>
            <a:normAutofit/>
          </a:bodyPr>
          <a:lstStyle/>
          <a:p>
            <a:pPr marL="6160" indent="0" algn="l">
              <a:buNone/>
            </a:pPr>
            <a:r>
              <a:rPr lang="ru-RU" b="1" i="0" dirty="0">
                <a:effectLst/>
                <a:latin typeface="PTSans"/>
              </a:rPr>
              <a:t>Линейно-интерактивные ИБП (</a:t>
            </a:r>
            <a:r>
              <a:rPr lang="ru-RU" b="1" i="0" dirty="0" err="1">
                <a:effectLst/>
                <a:latin typeface="PTSans"/>
              </a:rPr>
              <a:t>line-interactive</a:t>
            </a:r>
            <a:r>
              <a:rPr lang="ru-RU" b="1" i="0" dirty="0">
                <a:effectLst/>
                <a:latin typeface="PTSans"/>
              </a:rPr>
              <a:t>).</a:t>
            </a:r>
            <a:r>
              <a:rPr lang="ru-RU" b="0" i="0" dirty="0">
                <a:effectLst/>
                <a:latin typeface="PTSans"/>
              </a:rPr>
              <a:t> Принципиальное отличие от предыдущей группы — наличие входного регулятора, который дополнительно стабилизирует входное напряжение при работе от сети. Эти модели подойдут для более капризной техники, в блоках питания которой не предусмотрено никакой серьезной защиты от скачков. За счет синхронизации инвертора и входной сети время переключения меньше — в среднем до 8 </a:t>
            </a:r>
            <a:r>
              <a:rPr lang="ru-RU" b="0" i="0" dirty="0" err="1">
                <a:effectLst/>
                <a:latin typeface="PTSans"/>
              </a:rPr>
              <a:t>мс</a:t>
            </a:r>
            <a:r>
              <a:rPr lang="ru-RU" b="0" i="0" dirty="0">
                <a:effectLst/>
                <a:latin typeface="PTSans"/>
              </a:rPr>
              <a:t>.</a:t>
            </a:r>
          </a:p>
          <a:p>
            <a:pPr marL="6160" indent="0" algn="l">
              <a:buNone/>
            </a:pPr>
            <a:r>
              <a:rPr lang="ru-RU" b="0" i="0" dirty="0">
                <a:effectLst/>
                <a:latin typeface="PTSans"/>
              </a:rPr>
              <a:t>Однако линейно-интерактивные устройства не обеспечивают коррекцию формы и частоты входного напряжения, а также дают на выходе неидеальную синусоиду. Из-за этого модели не рекомендуется использовать с очень чувствительной к входному сигналу техникой – аудиоаппаратурой, котельной автоматикой. </a:t>
            </a:r>
          </a:p>
        </p:txBody>
      </p:sp>
    </p:spTree>
    <p:extLst>
      <p:ext uri="{BB962C8B-B14F-4D97-AF65-F5344CB8AC3E}">
        <p14:creationId xmlns:p14="http://schemas.microsoft.com/office/powerpoint/2010/main" val="2066599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5A8DD5-6FA0-49E4-82F7-810025DB2364}"/>
              </a:ext>
            </a:extLst>
          </p:cNvPr>
          <p:cNvSpPr>
            <a:spLocks noGrp="1"/>
          </p:cNvSpPr>
          <p:nvPr>
            <p:ph type="title"/>
          </p:nvPr>
        </p:nvSpPr>
        <p:spPr>
          <a:xfrm>
            <a:off x="129091" y="161365"/>
            <a:ext cx="147456" cy="445997"/>
          </a:xfrm>
        </p:spPr>
        <p:txBody>
          <a:bodyPr>
            <a:normAutofit fontScale="90000"/>
          </a:bodyPr>
          <a:lstStyle/>
          <a:p>
            <a:endParaRPr lang="ru-RU" dirty="0"/>
          </a:p>
        </p:txBody>
      </p:sp>
      <p:sp>
        <p:nvSpPr>
          <p:cNvPr id="3" name="Объект 2">
            <a:extLst>
              <a:ext uri="{FF2B5EF4-FFF2-40B4-BE49-F238E27FC236}">
                <a16:creationId xmlns:a16="http://schemas.microsoft.com/office/drawing/2014/main" id="{B1870E54-55F6-41C3-B0E3-6342D39DCC6A}"/>
              </a:ext>
            </a:extLst>
          </p:cNvPr>
          <p:cNvSpPr>
            <a:spLocks noGrp="1"/>
          </p:cNvSpPr>
          <p:nvPr>
            <p:ph sz="half" idx="1"/>
          </p:nvPr>
        </p:nvSpPr>
        <p:spPr>
          <a:xfrm>
            <a:off x="0" y="451820"/>
            <a:ext cx="5163671" cy="6325497"/>
          </a:xfrm>
        </p:spPr>
        <p:txBody>
          <a:bodyPr/>
          <a:lstStyle/>
          <a:p>
            <a:pPr marL="6160" indent="0">
              <a:buNone/>
            </a:pPr>
            <a:r>
              <a:rPr lang="ru-RU" b="1" i="0" dirty="0">
                <a:effectLst/>
                <a:latin typeface="PTSans"/>
              </a:rPr>
              <a:t>ИБП с двойным преобразованием (On-</a:t>
            </a:r>
            <a:r>
              <a:rPr lang="ru-RU" b="1" i="0" dirty="0" err="1">
                <a:effectLst/>
                <a:latin typeface="PTSans"/>
              </a:rPr>
              <a:t>line</a:t>
            </a:r>
            <a:r>
              <a:rPr lang="ru-RU" b="1" i="0" dirty="0">
                <a:effectLst/>
                <a:latin typeface="PTSans"/>
              </a:rPr>
              <a:t>, Double </a:t>
            </a:r>
            <a:r>
              <a:rPr lang="ru-RU" b="1" i="0" dirty="0" err="1">
                <a:effectLst/>
                <a:latin typeface="PTSans"/>
              </a:rPr>
              <a:t>Conversion</a:t>
            </a:r>
            <a:r>
              <a:rPr lang="ru-RU" b="1" i="0" dirty="0">
                <a:effectLst/>
                <a:latin typeface="PTSans"/>
              </a:rPr>
              <a:t>).</a:t>
            </a:r>
            <a:r>
              <a:rPr lang="ru-RU" b="0" i="0" dirty="0">
                <a:effectLst/>
                <a:latin typeface="PTSans"/>
              </a:rPr>
              <a:t> Входной и выходной сигналы в этих моделях гальванически развязаны. Прибор выполняет двойное преобразование: сначала AC–DC, устраняя все искажения, а после DC–AC — обратно в переменное.  Устройство фактически формирует с нуля идеальный сигнал на выходе. On-</a:t>
            </a:r>
            <a:r>
              <a:rPr lang="ru-RU" b="0" i="0" dirty="0" err="1">
                <a:effectLst/>
                <a:latin typeface="PTSans"/>
              </a:rPr>
              <a:t>line</a:t>
            </a:r>
            <a:r>
              <a:rPr lang="ru-RU" b="0" i="0" dirty="0">
                <a:effectLst/>
                <a:latin typeface="PTSans"/>
              </a:rPr>
              <a:t> ИБП имеют самую высокую степень защиты, мгновенное переключение и чистую </a:t>
            </a:r>
            <a:r>
              <a:rPr lang="ru-RU" b="0" i="0" dirty="0" err="1">
                <a:effectLst/>
                <a:latin typeface="PTSans"/>
              </a:rPr>
              <a:t>синосоиду</a:t>
            </a:r>
            <a:r>
              <a:rPr lang="ru-RU" b="0" i="0" dirty="0">
                <a:effectLst/>
                <a:latin typeface="PTSans"/>
              </a:rPr>
              <a:t> на выходе. Единственный нюанс — ощутимо большая цена по сравнению с </a:t>
            </a:r>
            <a:r>
              <a:rPr lang="ru-RU" b="0" i="0" dirty="0" err="1">
                <a:effectLst/>
                <a:latin typeface="PTSans"/>
              </a:rPr>
              <a:t>бесперебойниками</a:t>
            </a:r>
            <a:r>
              <a:rPr lang="ru-RU" b="0" i="0" dirty="0">
                <a:effectLst/>
                <a:latin typeface="PTSans"/>
              </a:rPr>
              <a:t> двух других типов.</a:t>
            </a:r>
            <a:endParaRPr lang="ru-RU" dirty="0"/>
          </a:p>
        </p:txBody>
      </p:sp>
      <p:pic>
        <p:nvPicPr>
          <p:cNvPr id="6" name="Объект 5">
            <a:extLst>
              <a:ext uri="{FF2B5EF4-FFF2-40B4-BE49-F238E27FC236}">
                <a16:creationId xmlns:a16="http://schemas.microsoft.com/office/drawing/2014/main" id="{3F5191A1-5C3A-40E6-8477-8D892B17B3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15027" y="2979868"/>
            <a:ext cx="7176973" cy="3878133"/>
          </a:xfrm>
        </p:spPr>
      </p:pic>
    </p:spTree>
    <p:extLst>
      <p:ext uri="{BB962C8B-B14F-4D97-AF65-F5344CB8AC3E}">
        <p14:creationId xmlns:p14="http://schemas.microsoft.com/office/powerpoint/2010/main" val="354848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645EB5-11B5-466C-B4A2-1F26C0547F73}"/>
              </a:ext>
            </a:extLst>
          </p:cNvPr>
          <p:cNvSpPr>
            <a:spLocks noGrp="1"/>
          </p:cNvSpPr>
          <p:nvPr>
            <p:ph type="ctrTitle"/>
          </p:nvPr>
        </p:nvSpPr>
        <p:spPr>
          <a:xfrm>
            <a:off x="810000" y="0"/>
            <a:ext cx="10572000" cy="653973"/>
          </a:xfrm>
        </p:spPr>
        <p:txBody>
          <a:bodyPr/>
          <a:lstStyle/>
          <a:p>
            <a:pPr algn="ctr"/>
            <a:r>
              <a:rPr lang="ru-RU" sz="4000" b="1" dirty="0">
                <a:solidFill>
                  <a:schemeClr val="tx1"/>
                </a:solidFill>
                <a:latin typeface="-apple-system"/>
              </a:rPr>
              <a:t>Начало начал - </a:t>
            </a:r>
            <a:r>
              <a:rPr lang="en-US" sz="4000" b="1" dirty="0">
                <a:solidFill>
                  <a:schemeClr val="tx1"/>
                </a:solidFill>
                <a:latin typeface="-apple-system"/>
              </a:rPr>
              <a:t>AT</a:t>
            </a:r>
            <a:endParaRPr lang="ru-RU" dirty="0">
              <a:solidFill>
                <a:schemeClr val="tx1"/>
              </a:solidFill>
            </a:endParaRPr>
          </a:p>
        </p:txBody>
      </p:sp>
      <p:sp>
        <p:nvSpPr>
          <p:cNvPr id="6" name="Подзаголовок 5">
            <a:extLst>
              <a:ext uri="{FF2B5EF4-FFF2-40B4-BE49-F238E27FC236}">
                <a16:creationId xmlns:a16="http://schemas.microsoft.com/office/drawing/2014/main" id="{FA289D24-CB49-4032-A8B7-0F4EA0A471B9}"/>
              </a:ext>
            </a:extLst>
          </p:cNvPr>
          <p:cNvSpPr>
            <a:spLocks noGrp="1"/>
          </p:cNvSpPr>
          <p:nvPr>
            <p:ph type="subTitle" idx="1"/>
          </p:nvPr>
        </p:nvSpPr>
        <p:spPr>
          <a:xfrm>
            <a:off x="0" y="452762"/>
            <a:ext cx="12192000" cy="2015230"/>
          </a:xfrm>
        </p:spPr>
        <p:txBody>
          <a:bodyPr>
            <a:noAutofit/>
          </a:bodyPr>
          <a:lstStyle/>
          <a:p>
            <a:r>
              <a:rPr lang="ru-RU" b="0" i="0" dirty="0">
                <a:effectLst/>
                <a:latin typeface="-apple-system"/>
              </a:rPr>
              <a:t>Во времена, когда первые ПК вообще попали на отечественный рынок (будем считать, что это - конец 90-х), во всем мире преобладал стандарт AT - блок питания располагался перед материнской платой, корпусы были небольшие, обязательно с отсеками под флоппи-привод, причем как 3.5, так и 5.25. Требования к такому </a:t>
            </a:r>
            <a:r>
              <a:rPr lang="ru-RU" dirty="0">
                <a:latin typeface="-apple-system"/>
              </a:rPr>
              <a:t>корпусу</a:t>
            </a:r>
            <a:r>
              <a:rPr lang="ru-RU" b="0" i="0" dirty="0">
                <a:effectLst/>
                <a:latin typeface="-apple-system"/>
              </a:rPr>
              <a:t> были максимально простые: вмещать железо, и... Все. 99% плат по размерам были сопоставимы с нынешними ATX, но так как железо было совсем негорячим (весь комп суммарно мог потреблять от 70-80 до 150-180 ватт в зависимости от конфигурации), проблему с продуваемостью решал блок питания, который вытягивал горячий воздух из корпуса. Для топ-систем было достаточно поставить один вентилятор на выдув. </a:t>
            </a:r>
            <a:endParaRPr lang="ru-RU" dirty="0"/>
          </a:p>
        </p:txBody>
      </p:sp>
      <p:pic>
        <p:nvPicPr>
          <p:cNvPr id="5" name="Объект 4">
            <a:extLst>
              <a:ext uri="{FF2B5EF4-FFF2-40B4-BE49-F238E27FC236}">
                <a16:creationId xmlns:a16="http://schemas.microsoft.com/office/drawing/2014/main" id="{E5FD1AF2-46F1-4D98-A01E-95FED9A57D8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2467992"/>
            <a:ext cx="5989227" cy="4379948"/>
          </a:xfrm>
        </p:spPr>
      </p:pic>
      <p:pic>
        <p:nvPicPr>
          <p:cNvPr id="8" name="Рисунок 7">
            <a:extLst>
              <a:ext uri="{FF2B5EF4-FFF2-40B4-BE49-F238E27FC236}">
                <a16:creationId xmlns:a16="http://schemas.microsoft.com/office/drawing/2014/main" id="{11E6B0A5-78C7-402D-BE8A-292421C76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227" y="2467992"/>
            <a:ext cx="6202773" cy="4379948"/>
          </a:xfrm>
          <a:prstGeom prst="rect">
            <a:avLst/>
          </a:prstGeom>
        </p:spPr>
      </p:pic>
    </p:spTree>
    <p:extLst>
      <p:ext uri="{BB962C8B-B14F-4D97-AF65-F5344CB8AC3E}">
        <p14:creationId xmlns:p14="http://schemas.microsoft.com/office/powerpoint/2010/main" val="3505941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DE8B38-248F-4BDE-AD06-2CB1E27492B0}"/>
              </a:ext>
            </a:extLst>
          </p:cNvPr>
          <p:cNvSpPr>
            <a:spLocks noGrp="1"/>
          </p:cNvSpPr>
          <p:nvPr>
            <p:ph type="title"/>
          </p:nvPr>
        </p:nvSpPr>
        <p:spPr>
          <a:xfrm>
            <a:off x="7364752" y="1128546"/>
            <a:ext cx="3963049" cy="1081705"/>
          </a:xfrm>
        </p:spPr>
        <p:txBody>
          <a:bodyPr/>
          <a:lstStyle/>
          <a:p>
            <a:endParaRPr lang="ru-RU" dirty="0"/>
          </a:p>
        </p:txBody>
      </p:sp>
      <p:sp>
        <p:nvSpPr>
          <p:cNvPr id="3" name="Объект 2">
            <a:extLst>
              <a:ext uri="{FF2B5EF4-FFF2-40B4-BE49-F238E27FC236}">
                <a16:creationId xmlns:a16="http://schemas.microsoft.com/office/drawing/2014/main" id="{7F1A1126-8B54-4C67-9736-DD37D04242B5}"/>
              </a:ext>
            </a:extLst>
          </p:cNvPr>
          <p:cNvSpPr>
            <a:spLocks noGrp="1"/>
          </p:cNvSpPr>
          <p:nvPr>
            <p:ph sz="half" idx="1"/>
          </p:nvPr>
        </p:nvSpPr>
        <p:spPr>
          <a:xfrm>
            <a:off x="0" y="1"/>
            <a:ext cx="6666636" cy="6858000"/>
          </a:xfrm>
        </p:spPr>
        <p:txBody>
          <a:bodyPr>
            <a:normAutofit fontScale="85000" lnSpcReduction="10000"/>
          </a:bodyPr>
          <a:lstStyle/>
          <a:p>
            <a:pPr marL="6160" indent="0" algn="l">
              <a:buNone/>
            </a:pPr>
            <a:r>
              <a:rPr lang="ru-RU" sz="2100" b="1" i="0" dirty="0">
                <a:effectLst/>
                <a:latin typeface="PTSans"/>
              </a:rPr>
              <a:t>Форм-фактор.</a:t>
            </a:r>
            <a:r>
              <a:rPr lang="ru-RU" sz="2100" b="0" i="0" dirty="0">
                <a:effectLst/>
                <a:latin typeface="PTSans"/>
              </a:rPr>
              <a:t> </a:t>
            </a:r>
            <a:r>
              <a:rPr lang="ru-RU" sz="2100" b="0" i="0" dirty="0" err="1">
                <a:effectLst/>
                <a:latin typeface="PTSans"/>
              </a:rPr>
              <a:t>Бесперебойник</a:t>
            </a:r>
            <a:r>
              <a:rPr lang="ru-RU" sz="2100" b="0" i="0" dirty="0">
                <a:effectLst/>
                <a:latin typeface="PTSans"/>
              </a:rPr>
              <a:t> — достаточно габаритная техника, по размерам сравнимая с системными блоками. Размеры устройства обычно определяют сферу применения: чем крупнее ИБП, тем больше в нем батареи. Соответственно, он подойдет для </a:t>
            </a:r>
            <a:r>
              <a:rPr lang="ru-RU" sz="2100" b="0" i="0" dirty="0" err="1">
                <a:effectLst/>
                <a:latin typeface="PTSans"/>
              </a:rPr>
              <a:t>запитки</a:t>
            </a:r>
            <a:r>
              <a:rPr lang="ru-RU" sz="2100" b="0" i="0" dirty="0">
                <a:effectLst/>
                <a:latin typeface="PTSans"/>
              </a:rPr>
              <a:t> мощных приборов. Чтобы не иметь проблем с расположением, нелишним будет знать, каких-форм-факторов выпускаются устройства: </a:t>
            </a:r>
            <a:r>
              <a:rPr lang="ru-RU" sz="2100" b="1" i="0" dirty="0" err="1">
                <a:effectLst/>
                <a:latin typeface="PTSans"/>
              </a:rPr>
              <a:t>Brick</a:t>
            </a:r>
            <a:r>
              <a:rPr lang="ru-RU" sz="2100" b="1" i="0" dirty="0">
                <a:effectLst/>
                <a:latin typeface="PTSans"/>
              </a:rPr>
              <a:t> (кирпич).</a:t>
            </a:r>
            <a:r>
              <a:rPr lang="ru-RU" sz="2100" b="0" i="0" dirty="0">
                <a:effectLst/>
                <a:latin typeface="PTSans"/>
              </a:rPr>
              <a:t> Относительно компактные модели, по площади занимают место чуть больше ноутбука. Удобно </a:t>
            </a:r>
            <a:r>
              <a:rPr lang="ru-RU" sz="2100" b="0" i="0" dirty="0" err="1">
                <a:effectLst/>
                <a:latin typeface="PTSans"/>
              </a:rPr>
              <a:t>распологать</a:t>
            </a:r>
            <a:r>
              <a:rPr lang="ru-RU" sz="2100" b="0" i="0" dirty="0">
                <a:effectLst/>
                <a:latin typeface="PTSans"/>
              </a:rPr>
              <a:t> под столом или на специальной полке.</a:t>
            </a:r>
          </a:p>
          <a:p>
            <a:pPr marL="6160" indent="0" algn="l">
              <a:buNone/>
            </a:pPr>
            <a:r>
              <a:rPr lang="ru-RU" sz="2100" b="1" i="0" dirty="0">
                <a:effectLst/>
                <a:latin typeface="PTSans"/>
              </a:rPr>
              <a:t>DIN Rail. </a:t>
            </a:r>
            <a:r>
              <a:rPr lang="ru-RU" sz="2100" b="0" i="0" dirty="0">
                <a:effectLst/>
                <a:latin typeface="PTSans"/>
              </a:rPr>
              <a:t>Навесные ИБП, предназначенные для монтажа на стену или в отдельный </a:t>
            </a:r>
            <a:r>
              <a:rPr lang="ru-RU" sz="2100" b="0" i="0" dirty="0" err="1">
                <a:effectLst/>
                <a:latin typeface="PTSans"/>
              </a:rPr>
              <a:t>электрощиток</a:t>
            </a:r>
            <a:r>
              <a:rPr lang="ru-RU" sz="2100" b="0" i="0" dirty="0">
                <a:effectLst/>
                <a:latin typeface="PTSans"/>
              </a:rPr>
              <a:t>. Маломощные модели используются для </a:t>
            </a:r>
            <a:r>
              <a:rPr lang="ru-RU" sz="2100" b="0" i="0" dirty="0" err="1">
                <a:effectLst/>
                <a:latin typeface="PTSans"/>
              </a:rPr>
              <a:t>запитки</a:t>
            </a:r>
            <a:r>
              <a:rPr lang="ru-RU" sz="2100" b="0" i="0" dirty="0">
                <a:effectLst/>
                <a:latin typeface="PTSans"/>
              </a:rPr>
              <a:t> котельной автоматики, а высокомощные — для целого набора домашней техники.</a:t>
            </a:r>
          </a:p>
          <a:p>
            <a:pPr marL="6160" indent="0" algn="l">
              <a:buNone/>
            </a:pPr>
            <a:r>
              <a:rPr lang="ru-RU" sz="2100" b="1" i="0" dirty="0" err="1">
                <a:effectLst/>
                <a:latin typeface="PTSans"/>
              </a:rPr>
              <a:t>Rack</a:t>
            </a:r>
            <a:r>
              <a:rPr lang="ru-RU" sz="2100" b="1" i="0" dirty="0">
                <a:effectLst/>
                <a:latin typeface="PTSans"/>
              </a:rPr>
              <a:t> (стоечные). </a:t>
            </a:r>
            <a:r>
              <a:rPr lang="ru-RU" sz="2100" b="0" i="0" dirty="0">
                <a:effectLst/>
                <a:latin typeface="PTSans"/>
              </a:rPr>
              <a:t>Предназначены для монтажа в серверные стойки. Достаточно крупные и тяжелые ИБП, но часть моделей можно ставить вертикально.</a:t>
            </a:r>
          </a:p>
          <a:p>
            <a:pPr marL="6160" indent="0" algn="l">
              <a:buNone/>
            </a:pPr>
            <a:r>
              <a:rPr lang="ru-RU" sz="2100" b="1" i="0" dirty="0">
                <a:effectLst/>
                <a:latin typeface="PTSans"/>
              </a:rPr>
              <a:t>Tower</a:t>
            </a:r>
            <a:r>
              <a:rPr lang="ru-RU" sz="2100" b="0" i="0" dirty="0">
                <a:effectLst/>
                <a:latin typeface="PTSans"/>
              </a:rPr>
              <a:t>. Модели, сравнимые по форме и размерам с системными блоками. Удобно ставить как под столом, так и рядом с компьютером.</a:t>
            </a:r>
          </a:p>
          <a:p>
            <a:pPr marL="6160" indent="0">
              <a:buNone/>
            </a:pPr>
            <a:endParaRPr lang="ru-RU" dirty="0"/>
          </a:p>
        </p:txBody>
      </p:sp>
      <p:pic>
        <p:nvPicPr>
          <p:cNvPr id="6" name="Объект 5">
            <a:extLst>
              <a:ext uri="{FF2B5EF4-FFF2-40B4-BE49-F238E27FC236}">
                <a16:creationId xmlns:a16="http://schemas.microsoft.com/office/drawing/2014/main" id="{6D73AFF0-68CF-4020-9EE9-F5E03CCB054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66636" y="2636036"/>
            <a:ext cx="5525364" cy="4221964"/>
          </a:xfrm>
        </p:spPr>
      </p:pic>
    </p:spTree>
    <p:extLst>
      <p:ext uri="{BB962C8B-B14F-4D97-AF65-F5344CB8AC3E}">
        <p14:creationId xmlns:p14="http://schemas.microsoft.com/office/powerpoint/2010/main" val="682918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6CB64-B4CF-4DB1-BE13-DED305F5397A}"/>
              </a:ext>
            </a:extLst>
          </p:cNvPr>
          <p:cNvSpPr>
            <a:spLocks noGrp="1"/>
          </p:cNvSpPr>
          <p:nvPr>
            <p:ph type="title"/>
          </p:nvPr>
        </p:nvSpPr>
        <p:spPr>
          <a:xfrm>
            <a:off x="2620778" y="117329"/>
            <a:ext cx="7753111" cy="571162"/>
          </a:xfrm>
        </p:spPr>
        <p:txBody>
          <a:bodyPr/>
          <a:lstStyle/>
          <a:p>
            <a:r>
              <a:rPr lang="ru-RU" b="1" i="0" dirty="0">
                <a:effectLst/>
                <a:latin typeface="PTSans"/>
              </a:rPr>
              <a:t>Основные технические параметры</a:t>
            </a:r>
            <a:endParaRPr lang="ru-RU" dirty="0"/>
          </a:p>
        </p:txBody>
      </p:sp>
      <p:sp>
        <p:nvSpPr>
          <p:cNvPr id="3" name="Объект 2">
            <a:extLst>
              <a:ext uri="{FF2B5EF4-FFF2-40B4-BE49-F238E27FC236}">
                <a16:creationId xmlns:a16="http://schemas.microsoft.com/office/drawing/2014/main" id="{3210E3E7-29E6-4BBE-99D7-B25BF73599DD}"/>
              </a:ext>
            </a:extLst>
          </p:cNvPr>
          <p:cNvSpPr>
            <a:spLocks noGrp="1"/>
          </p:cNvSpPr>
          <p:nvPr>
            <p:ph sz="half" idx="1"/>
          </p:nvPr>
        </p:nvSpPr>
        <p:spPr>
          <a:xfrm>
            <a:off x="0" y="688490"/>
            <a:ext cx="6096000" cy="6169509"/>
          </a:xfrm>
        </p:spPr>
        <p:txBody>
          <a:bodyPr>
            <a:normAutofit fontScale="92500"/>
          </a:bodyPr>
          <a:lstStyle/>
          <a:p>
            <a:pPr marL="6160" indent="0" algn="l">
              <a:buNone/>
            </a:pPr>
            <a:r>
              <a:rPr lang="ru-RU" b="1" i="0" dirty="0">
                <a:effectLst/>
                <a:latin typeface="PTSans"/>
              </a:rPr>
              <a:t>Активная выходная мощность (Вт). </a:t>
            </a:r>
            <a:r>
              <a:rPr lang="ru-RU" b="0" i="0" dirty="0">
                <a:effectLst/>
                <a:latin typeface="PTSans"/>
              </a:rPr>
              <a:t>Ключевой параметр при выборе источника бесперебойного питания. Определяет, сколько и какой техники вы можете подключить к ИБП — измеряется в ваттах.</a:t>
            </a:r>
          </a:p>
          <a:p>
            <a:pPr marL="6160" indent="0" algn="l">
              <a:buNone/>
            </a:pPr>
            <a:r>
              <a:rPr lang="ru-RU" b="0" i="0" dirty="0">
                <a:effectLst/>
                <a:latin typeface="PTSans"/>
              </a:rPr>
              <a:t>Самый простой способ расчета — сложить мощности всей подключаемой техники, а после прибавить к значению еще 25-30 % запаса. Так вы получите требуемую выходную мощность вашего ИБП. Например, в сумме необходимые электроприборы имеют мощность 510 Вт. Прибавляем к этому числу 25-30 % и получаем 638-663 Вт. Соответственно, вам необходим ИБП с активной выходной мощностью от 640 до 670 Вт. </a:t>
            </a:r>
            <a:br>
              <a:rPr lang="ru-RU" b="0" i="0" dirty="0">
                <a:effectLst/>
                <a:latin typeface="PTSans"/>
              </a:rPr>
            </a:br>
            <a:r>
              <a:rPr lang="ru-RU" b="0" i="0" dirty="0">
                <a:effectLst/>
                <a:latin typeface="PTSans"/>
              </a:rPr>
              <a:t>!Помните, реальная потребляемая мощность компьютерной и бытовой техники может быть ниже расчетной!</a:t>
            </a:r>
          </a:p>
          <a:p>
            <a:pPr marL="6160" indent="0">
              <a:buNone/>
            </a:pPr>
            <a:endParaRPr lang="ru-RU" dirty="0"/>
          </a:p>
        </p:txBody>
      </p:sp>
      <p:pic>
        <p:nvPicPr>
          <p:cNvPr id="6" name="Объект 5">
            <a:extLst>
              <a:ext uri="{FF2B5EF4-FFF2-40B4-BE49-F238E27FC236}">
                <a16:creationId xmlns:a16="http://schemas.microsoft.com/office/drawing/2014/main" id="{34482B72-11F5-4D8C-917C-42513E7659A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35978" y="3334872"/>
            <a:ext cx="6256022" cy="3523128"/>
          </a:xfrm>
        </p:spPr>
      </p:pic>
    </p:spTree>
    <p:extLst>
      <p:ext uri="{BB962C8B-B14F-4D97-AF65-F5344CB8AC3E}">
        <p14:creationId xmlns:p14="http://schemas.microsoft.com/office/powerpoint/2010/main" val="3099363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05A1A6-56A7-4F91-83D7-6FF631933030}"/>
              </a:ext>
            </a:extLst>
          </p:cNvPr>
          <p:cNvSpPr>
            <a:spLocks noGrp="1"/>
          </p:cNvSpPr>
          <p:nvPr>
            <p:ph type="title"/>
          </p:nvPr>
        </p:nvSpPr>
        <p:spPr>
          <a:xfrm rot="10800000">
            <a:off x="10736131" y="4163208"/>
            <a:ext cx="1455867" cy="2694791"/>
          </a:xfrm>
        </p:spPr>
        <p:txBody>
          <a:bodyPr/>
          <a:lstStyle/>
          <a:p>
            <a:endParaRPr lang="ru-RU" dirty="0"/>
          </a:p>
        </p:txBody>
      </p:sp>
      <p:sp>
        <p:nvSpPr>
          <p:cNvPr id="3" name="Объект 2">
            <a:extLst>
              <a:ext uri="{FF2B5EF4-FFF2-40B4-BE49-F238E27FC236}">
                <a16:creationId xmlns:a16="http://schemas.microsoft.com/office/drawing/2014/main" id="{C9E901E3-76AF-4578-83D7-2131451427BD}"/>
              </a:ext>
            </a:extLst>
          </p:cNvPr>
          <p:cNvSpPr>
            <a:spLocks noGrp="1"/>
          </p:cNvSpPr>
          <p:nvPr>
            <p:ph sz="half" idx="1"/>
          </p:nvPr>
        </p:nvSpPr>
        <p:spPr>
          <a:xfrm>
            <a:off x="-1" y="129092"/>
            <a:ext cx="11489168" cy="2293630"/>
          </a:xfrm>
        </p:spPr>
        <p:txBody>
          <a:bodyPr>
            <a:normAutofit/>
          </a:bodyPr>
          <a:lstStyle/>
          <a:p>
            <a:pPr marL="6160" indent="0">
              <a:buNone/>
            </a:pPr>
            <a:r>
              <a:rPr lang="ru-RU" b="0" i="0" dirty="0">
                <a:effectLst/>
                <a:latin typeface="PTSans"/>
              </a:rPr>
              <a:t>Если ИБП планируется применять с устройствами, в которых есть электродвигатели (стиральные и посудомоечные машины, холодильники, насосы, кондиционеры, пылесосы, кухонные комбайны), то обязательно учитывайте пусковые токи. Во время запуска таких приборов потребляемая мощность может кратковременно увеличиваться вплоть до пяти раз. Выбранный ИБП должен покрывать такой скачок с запасом.</a:t>
            </a:r>
            <a:endParaRPr lang="ru-RU" dirty="0"/>
          </a:p>
        </p:txBody>
      </p:sp>
      <p:pic>
        <p:nvPicPr>
          <p:cNvPr id="6" name="Объект 5">
            <a:extLst>
              <a:ext uri="{FF2B5EF4-FFF2-40B4-BE49-F238E27FC236}">
                <a16:creationId xmlns:a16="http://schemas.microsoft.com/office/drawing/2014/main" id="{46F7E68E-DAA6-461F-9C5C-5F2237B7AD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93807" y="2422722"/>
            <a:ext cx="6893280" cy="4435278"/>
          </a:xfrm>
        </p:spPr>
      </p:pic>
    </p:spTree>
    <p:extLst>
      <p:ext uri="{BB962C8B-B14F-4D97-AF65-F5344CB8AC3E}">
        <p14:creationId xmlns:p14="http://schemas.microsoft.com/office/powerpoint/2010/main" val="249407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15DF57-E4B6-4177-B9C6-CD58D32B2C0F}"/>
              </a:ext>
            </a:extLst>
          </p:cNvPr>
          <p:cNvSpPr>
            <a:spLocks noGrp="1"/>
          </p:cNvSpPr>
          <p:nvPr>
            <p:ph type="title"/>
          </p:nvPr>
        </p:nvSpPr>
        <p:spPr>
          <a:xfrm>
            <a:off x="7584141" y="1420009"/>
            <a:ext cx="2976715" cy="467513"/>
          </a:xfrm>
        </p:spPr>
        <p:txBody>
          <a:bodyPr>
            <a:normAutofit fontScale="90000"/>
          </a:bodyPr>
          <a:lstStyle/>
          <a:p>
            <a:endParaRPr lang="ru-RU" dirty="0"/>
          </a:p>
        </p:txBody>
      </p:sp>
      <p:sp>
        <p:nvSpPr>
          <p:cNvPr id="3" name="Объект 2">
            <a:extLst>
              <a:ext uri="{FF2B5EF4-FFF2-40B4-BE49-F238E27FC236}">
                <a16:creationId xmlns:a16="http://schemas.microsoft.com/office/drawing/2014/main" id="{8724ACF3-8CCD-40D4-92FF-B985ABF25702}"/>
              </a:ext>
            </a:extLst>
          </p:cNvPr>
          <p:cNvSpPr>
            <a:spLocks noGrp="1"/>
          </p:cNvSpPr>
          <p:nvPr>
            <p:ph sz="half" idx="1"/>
          </p:nvPr>
        </p:nvSpPr>
        <p:spPr>
          <a:xfrm>
            <a:off x="195662" y="129092"/>
            <a:ext cx="11863660" cy="1923022"/>
          </a:xfrm>
        </p:spPr>
        <p:txBody>
          <a:bodyPr/>
          <a:lstStyle/>
          <a:p>
            <a:pPr marL="6160" indent="0">
              <a:buNone/>
            </a:pPr>
            <a:r>
              <a:rPr lang="ru-RU" b="1" i="0" dirty="0">
                <a:effectLst/>
                <a:latin typeface="PTSans"/>
              </a:rPr>
              <a:t>Полная выходная мощность (ВА). </a:t>
            </a:r>
            <a:r>
              <a:rPr lang="ru-RU" b="0" i="0" dirty="0">
                <a:effectLst/>
                <a:latin typeface="PTSans"/>
              </a:rPr>
              <a:t>Иногда в технических параметрах указана только полная выходная мощность в вольт-амперах. В этом случае просто сложить ватты нагрузки и сравнить значения нельзя. Необходимо для каждого подключаемого прибора рассчитать полную выходную мощность по формуле: </a:t>
            </a:r>
            <a:endParaRPr lang="ru-RU" dirty="0"/>
          </a:p>
        </p:txBody>
      </p:sp>
      <p:pic>
        <p:nvPicPr>
          <p:cNvPr id="6" name="Объект 5">
            <a:extLst>
              <a:ext uri="{FF2B5EF4-FFF2-40B4-BE49-F238E27FC236}">
                <a16:creationId xmlns:a16="http://schemas.microsoft.com/office/drawing/2014/main" id="{E75C21EF-2729-4CE6-82C3-82B4AC27F2E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27736" y="2015118"/>
            <a:ext cx="8599511" cy="4842882"/>
          </a:xfrm>
        </p:spPr>
      </p:pic>
    </p:spTree>
    <p:extLst>
      <p:ext uri="{BB962C8B-B14F-4D97-AF65-F5344CB8AC3E}">
        <p14:creationId xmlns:p14="http://schemas.microsoft.com/office/powerpoint/2010/main" val="3733890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278D9F-D3DA-4A69-8A40-46168068829C}"/>
              </a:ext>
            </a:extLst>
          </p:cNvPr>
          <p:cNvSpPr>
            <a:spLocks noGrp="1"/>
          </p:cNvSpPr>
          <p:nvPr>
            <p:ph type="title"/>
          </p:nvPr>
        </p:nvSpPr>
        <p:spPr>
          <a:xfrm flipH="1" flipV="1">
            <a:off x="10560857" y="1887522"/>
            <a:ext cx="1229524" cy="3771000"/>
          </a:xfrm>
        </p:spPr>
        <p:txBody>
          <a:bodyPr/>
          <a:lstStyle/>
          <a:p>
            <a:endParaRPr lang="ru-RU"/>
          </a:p>
        </p:txBody>
      </p:sp>
      <p:sp>
        <p:nvSpPr>
          <p:cNvPr id="3" name="Объект 2">
            <a:extLst>
              <a:ext uri="{FF2B5EF4-FFF2-40B4-BE49-F238E27FC236}">
                <a16:creationId xmlns:a16="http://schemas.microsoft.com/office/drawing/2014/main" id="{8403EFC3-E22A-409F-93D2-8E8ED0389A29}"/>
              </a:ext>
            </a:extLst>
          </p:cNvPr>
          <p:cNvSpPr>
            <a:spLocks noGrp="1"/>
          </p:cNvSpPr>
          <p:nvPr>
            <p:ph sz="half" idx="1"/>
          </p:nvPr>
        </p:nvSpPr>
        <p:spPr>
          <a:xfrm>
            <a:off x="1" y="192183"/>
            <a:ext cx="12192000" cy="6665818"/>
          </a:xfrm>
        </p:spPr>
        <p:txBody>
          <a:bodyPr>
            <a:normAutofit fontScale="92500" lnSpcReduction="20000"/>
          </a:bodyPr>
          <a:lstStyle/>
          <a:p>
            <a:pPr marL="6160" indent="0" algn="l">
              <a:buNone/>
            </a:pPr>
            <a:r>
              <a:rPr lang="ru-RU" b="0" i="0" dirty="0">
                <a:effectLst/>
                <a:latin typeface="PTSans"/>
              </a:rPr>
              <a:t>Коэффициент мощности обычно указывают в технических характеристиках устройства. Если этих данных нет, то можно учитывать следующую градацию коэффициента:</a:t>
            </a:r>
            <a:br>
              <a:rPr lang="ru-RU" b="0" i="0" dirty="0">
                <a:effectLst/>
                <a:latin typeface="PTSans"/>
              </a:rPr>
            </a:br>
            <a:r>
              <a:rPr lang="ru-RU" b="0" i="0" dirty="0">
                <a:effectLst/>
                <a:latin typeface="PTSans"/>
              </a:rPr>
              <a:t>1. 0,7-0,8 — для различной бытовой техники, компьютеров с блоками питания без функции «PFC»;</a:t>
            </a:r>
          </a:p>
          <a:p>
            <a:pPr marL="6160" indent="0" algn="l">
              <a:buNone/>
            </a:pPr>
            <a:r>
              <a:rPr lang="ru-RU" b="0" i="0" dirty="0">
                <a:effectLst/>
                <a:latin typeface="PTSans"/>
              </a:rPr>
              <a:t>2. 0,9-0,95 — для осветительных приборов и устройств, превращающих электрическую энергию в тепловую: обогреватели, кухонная техника для варки и жарки, утюги, чайники и другое;</a:t>
            </a:r>
          </a:p>
          <a:p>
            <a:pPr marL="6160" indent="0" algn="l">
              <a:buNone/>
            </a:pPr>
            <a:r>
              <a:rPr lang="ru-RU" dirty="0">
                <a:latin typeface="PTSans"/>
              </a:rPr>
              <a:t>3. </a:t>
            </a:r>
            <a:r>
              <a:rPr lang="ru-RU" b="0" i="0" dirty="0">
                <a:effectLst/>
                <a:latin typeface="PTSans"/>
              </a:rPr>
              <a:t>0,95-1 — для телекоммуникационных приборов, а также для компьютерных и серверных БП с «PFC»</a:t>
            </a:r>
            <a:br>
              <a:rPr lang="ru-RU" b="0" i="0" dirty="0">
                <a:effectLst/>
                <a:latin typeface="PTSans"/>
              </a:rPr>
            </a:br>
            <a:r>
              <a:rPr lang="ru-RU" b="0" i="0" dirty="0">
                <a:effectLst/>
                <a:latin typeface="PTSans"/>
              </a:rPr>
              <a:t>Брать запас более 30 % нет смысла — это не дает прирост к надежности или автономности.</a:t>
            </a:r>
            <a:br>
              <a:rPr lang="ru-RU" b="0" i="0" dirty="0">
                <a:effectLst/>
                <a:latin typeface="PTSans"/>
              </a:rPr>
            </a:br>
            <a:r>
              <a:rPr lang="ru-RU" b="1" i="1" dirty="0">
                <a:effectLst/>
                <a:latin typeface="PTSans"/>
              </a:rPr>
              <a:t>!Отдельную фазу трехфазного ИБП допустимо нагружать не более, чем на треть от общего номинала устройства!</a:t>
            </a:r>
            <a:br>
              <a:rPr lang="ru-RU" b="0" i="0" dirty="0">
                <a:effectLst/>
                <a:latin typeface="PTSans"/>
              </a:rPr>
            </a:br>
            <a:r>
              <a:rPr lang="ru-RU" b="1" i="0" dirty="0">
                <a:effectLst/>
                <a:latin typeface="PTSans"/>
              </a:rPr>
              <a:t>Время автономной работы.</a:t>
            </a:r>
            <a:r>
              <a:rPr lang="ru-RU" b="0" i="0" dirty="0">
                <a:effectLst/>
                <a:latin typeface="PTSans"/>
              </a:rPr>
              <a:t> Второй ключевой параметр любого ИБП. Показывает в минутах, как долго устройство сможет обеспечить питанием подключенную нагрузку. Обратите внимание, что продолжительность работы зависит не только от емкости батарей, но и мощности нагрузки. Обычно производители заявляют время при конкретном значении, например, три минуты при нагрузке 1200 Вт.</a:t>
            </a:r>
          </a:p>
          <a:p>
            <a:pPr marL="6160" indent="0" algn="l">
              <a:buNone/>
            </a:pPr>
            <a:r>
              <a:rPr lang="ru-RU" b="0" i="0" dirty="0">
                <a:effectLst/>
                <a:latin typeface="PTSans"/>
              </a:rPr>
              <a:t>Если ваша нагрузка меньше указанной, то можете рассчитывать на большую автономность. На какую именно — придется определять на практике или проводить сложные расчеты.</a:t>
            </a:r>
          </a:p>
          <a:p>
            <a:pPr marL="6160" indent="0" algn="l">
              <a:buNone/>
            </a:pPr>
            <a:r>
              <a:rPr lang="ru-RU" b="0" i="0" dirty="0">
                <a:effectLst/>
                <a:latin typeface="PTSans"/>
              </a:rPr>
              <a:t>Подбирать время стоит с учетом типа техники и длительности провалов. Например, для сохранения всех файлов на ПК достаточно 2-3 минут. Если нужно обеспечить бесперебойную работу сервера, автоматики отопления или другой критической инфраструктуры, то здесь могут понадобиться ИБП с возможностью подключения внешних батарей.</a:t>
            </a:r>
          </a:p>
          <a:p>
            <a:pPr algn="l">
              <a:buFont typeface="Arial" panose="020B0604020202020204" pitchFamily="34" charset="0"/>
              <a:buChar char="•"/>
            </a:pPr>
            <a:endParaRPr lang="ru-RU" b="0" i="0" dirty="0">
              <a:effectLst/>
              <a:latin typeface="PTSans"/>
            </a:endParaRPr>
          </a:p>
        </p:txBody>
      </p:sp>
      <p:sp>
        <p:nvSpPr>
          <p:cNvPr id="4" name="Объект 3">
            <a:extLst>
              <a:ext uri="{FF2B5EF4-FFF2-40B4-BE49-F238E27FC236}">
                <a16:creationId xmlns:a16="http://schemas.microsoft.com/office/drawing/2014/main" id="{C6923832-3F76-4557-A3DC-144666581532}"/>
              </a:ext>
            </a:extLst>
          </p:cNvPr>
          <p:cNvSpPr>
            <a:spLocks noGrp="1"/>
          </p:cNvSpPr>
          <p:nvPr>
            <p:ph sz="half" idx="2"/>
          </p:nvPr>
        </p:nvSpPr>
        <p:spPr>
          <a:xfrm flipV="1">
            <a:off x="10811869" y="5077609"/>
            <a:ext cx="1229524" cy="1588208"/>
          </a:xfrm>
        </p:spPr>
        <p:txBody>
          <a:bodyPr>
            <a:normAutofit fontScale="92500" lnSpcReduction="20000"/>
          </a:bodyPr>
          <a:lstStyle/>
          <a:p>
            <a:endParaRPr lang="ru-RU" dirty="0"/>
          </a:p>
        </p:txBody>
      </p:sp>
    </p:spTree>
    <p:extLst>
      <p:ext uri="{BB962C8B-B14F-4D97-AF65-F5344CB8AC3E}">
        <p14:creationId xmlns:p14="http://schemas.microsoft.com/office/powerpoint/2010/main" val="2012092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20871F-608F-4086-B8EC-308DCD7C86AA}"/>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F8AB4B7E-2BB4-4DB3-B19D-3880C9D46980}"/>
              </a:ext>
            </a:extLst>
          </p:cNvPr>
          <p:cNvSpPr>
            <a:spLocks noGrp="1"/>
          </p:cNvSpPr>
          <p:nvPr>
            <p:ph sz="half" idx="1"/>
          </p:nvPr>
        </p:nvSpPr>
        <p:spPr>
          <a:xfrm>
            <a:off x="0" y="0"/>
            <a:ext cx="6095999" cy="6858000"/>
          </a:xfrm>
        </p:spPr>
        <p:txBody>
          <a:bodyPr>
            <a:normAutofit fontScale="92500"/>
          </a:bodyPr>
          <a:lstStyle/>
          <a:p>
            <a:pPr marL="6160" indent="0" algn="l">
              <a:buNone/>
            </a:pPr>
            <a:r>
              <a:rPr lang="ru-RU" b="1" i="0" dirty="0">
                <a:effectLst/>
                <a:latin typeface="PTSans"/>
              </a:rPr>
              <a:t>Время переключения на батарею.</a:t>
            </a:r>
            <a:r>
              <a:rPr lang="ru-RU" b="0" i="0" dirty="0">
                <a:effectLst/>
                <a:latin typeface="PTSans"/>
              </a:rPr>
              <a:t> Определяет, как быстро ИБП переключает нагрузку на работу от батареи. Если оно будет слишком большим, то техника может отключиться. Для компьютеров, например, достаточно переключения до 10 </a:t>
            </a:r>
            <a:r>
              <a:rPr lang="ru-RU" b="0" i="0" dirty="0" err="1">
                <a:effectLst/>
                <a:latin typeface="PTSans"/>
              </a:rPr>
              <a:t>мс</a:t>
            </a:r>
            <a:r>
              <a:rPr lang="ru-RU" b="0" i="0" dirty="0">
                <a:effectLst/>
                <a:latin typeface="PTSans"/>
              </a:rPr>
              <a:t>.</a:t>
            </a:r>
            <a:br>
              <a:rPr lang="ru-RU" b="0" i="0" dirty="0">
                <a:effectLst/>
                <a:latin typeface="PTSans"/>
              </a:rPr>
            </a:br>
            <a:r>
              <a:rPr lang="ru-RU" b="1" i="0" dirty="0">
                <a:effectLst/>
                <a:latin typeface="PTSans"/>
              </a:rPr>
              <a:t>Тип формы напряжения.</a:t>
            </a:r>
            <a:r>
              <a:rPr lang="ru-RU" b="0" i="0" dirty="0">
                <a:effectLst/>
                <a:latin typeface="PTSans"/>
              </a:rPr>
              <a:t> Определяет форму выходной синусоиды — чистая или ступенчатая. Если у вас чувствительная к форме входного напряжения техника, то рассматривайте модели ИБП с исключительно чистой синусоидой на выходе.</a:t>
            </a:r>
          </a:p>
          <a:p>
            <a:pPr marL="6160" indent="0" algn="l">
              <a:buNone/>
            </a:pPr>
            <a:r>
              <a:rPr lang="ru-RU" b="1" i="0" dirty="0">
                <a:effectLst/>
                <a:latin typeface="PTSans"/>
              </a:rPr>
              <a:t>Стабильность выходного напряжения. </a:t>
            </a:r>
            <a:r>
              <a:rPr lang="ru-RU" b="0" i="0" dirty="0">
                <a:effectLst/>
                <a:latin typeface="PTSans"/>
              </a:rPr>
              <a:t>Определяет в процентах отклонения от заданных выходных 220 (230) вольт. Для большинства бытовой техники ±10 % будет достаточно. Более дорогие ИБП обеспечивают ±2-3 % — это актуально для некоторых осветительных приборов и специфической измерительной техники, видео- и аудиоаппаратуры.</a:t>
            </a:r>
          </a:p>
        </p:txBody>
      </p:sp>
      <p:pic>
        <p:nvPicPr>
          <p:cNvPr id="6" name="Объект 5">
            <a:extLst>
              <a:ext uri="{FF2B5EF4-FFF2-40B4-BE49-F238E27FC236}">
                <a16:creationId xmlns:a16="http://schemas.microsoft.com/office/drawing/2014/main" id="{FCD605FD-3093-4C9E-BC73-E5D15CB959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70494" y="0"/>
            <a:ext cx="6221506" cy="3830717"/>
          </a:xfrm>
        </p:spPr>
      </p:pic>
    </p:spTree>
    <p:extLst>
      <p:ext uri="{BB962C8B-B14F-4D97-AF65-F5344CB8AC3E}">
        <p14:creationId xmlns:p14="http://schemas.microsoft.com/office/powerpoint/2010/main" val="367693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A27D4D-A2B8-45C1-B327-F9B7B1DB4302}"/>
              </a:ext>
            </a:extLst>
          </p:cNvPr>
          <p:cNvSpPr>
            <a:spLocks noGrp="1"/>
          </p:cNvSpPr>
          <p:nvPr>
            <p:ph type="title"/>
          </p:nvPr>
        </p:nvSpPr>
        <p:spPr>
          <a:xfrm flipH="1">
            <a:off x="10560857" y="935915"/>
            <a:ext cx="1003614" cy="951607"/>
          </a:xfrm>
        </p:spPr>
        <p:txBody>
          <a:bodyPr/>
          <a:lstStyle/>
          <a:p>
            <a:endParaRPr lang="ru-RU" dirty="0"/>
          </a:p>
        </p:txBody>
      </p:sp>
      <p:sp>
        <p:nvSpPr>
          <p:cNvPr id="3" name="Объект 2">
            <a:extLst>
              <a:ext uri="{FF2B5EF4-FFF2-40B4-BE49-F238E27FC236}">
                <a16:creationId xmlns:a16="http://schemas.microsoft.com/office/drawing/2014/main" id="{59429097-0EFA-4508-8B22-651BC420AF4E}"/>
              </a:ext>
            </a:extLst>
          </p:cNvPr>
          <p:cNvSpPr>
            <a:spLocks noGrp="1"/>
          </p:cNvSpPr>
          <p:nvPr>
            <p:ph sz="half" idx="1"/>
          </p:nvPr>
        </p:nvSpPr>
        <p:spPr>
          <a:xfrm>
            <a:off x="0" y="0"/>
            <a:ext cx="6519134" cy="6858000"/>
          </a:xfrm>
        </p:spPr>
        <p:txBody>
          <a:bodyPr>
            <a:normAutofit fontScale="92500" lnSpcReduction="10000"/>
          </a:bodyPr>
          <a:lstStyle/>
          <a:p>
            <a:pPr marL="6160" indent="0" algn="l">
              <a:buNone/>
            </a:pPr>
            <a:r>
              <a:rPr lang="ru-RU" b="1" i="0" dirty="0">
                <a:effectLst/>
                <a:latin typeface="PTSans"/>
              </a:rPr>
              <a:t>Минимальное и максимальное входные напряжения.</a:t>
            </a:r>
            <a:r>
              <a:rPr lang="ru-RU" b="0" i="0" dirty="0">
                <a:effectLst/>
                <a:latin typeface="PTSans"/>
              </a:rPr>
              <a:t> Определяют, в каком диапазоне ИБП будет питать технику от сети. Как только напряжение выходит за эти пределы — включаются батареи. Широкий диапазон позволит реже переключаться на АКБ, но без стабилизации скачки могут представлять опасность для техники.</a:t>
            </a:r>
          </a:p>
          <a:p>
            <a:pPr marL="6160" indent="0" algn="l">
              <a:buNone/>
            </a:pPr>
            <a:r>
              <a:rPr lang="ru-RU" b="1" i="0" dirty="0">
                <a:effectLst/>
                <a:latin typeface="PTSans"/>
              </a:rPr>
              <a:t>Минимальная и максимальная частоты. </a:t>
            </a:r>
            <a:r>
              <a:rPr lang="ru-RU" b="0" i="0" dirty="0">
                <a:effectLst/>
                <a:latin typeface="PTSans"/>
              </a:rPr>
              <a:t>Определяет, в каком допустимом диапазоне частот ИБП будет </a:t>
            </a:r>
            <a:r>
              <a:rPr lang="ru-RU" b="0" i="0" dirty="0" err="1">
                <a:effectLst/>
                <a:latin typeface="PTSans"/>
              </a:rPr>
              <a:t>запитывать</a:t>
            </a:r>
            <a:r>
              <a:rPr lang="ru-RU" b="0" i="0" dirty="0">
                <a:effectLst/>
                <a:latin typeface="PTSans"/>
              </a:rPr>
              <a:t> нагрузку от сети. Как только частота отклоняется за эти пределы — нагрузка переключается на батарею.</a:t>
            </a:r>
          </a:p>
          <a:p>
            <a:pPr marL="6160" indent="0" algn="l">
              <a:buNone/>
            </a:pPr>
            <a:r>
              <a:rPr lang="ru-RU" b="1" i="0" dirty="0">
                <a:effectLst/>
                <a:latin typeface="PTSans"/>
              </a:rPr>
              <a:t>Виды защиты. </a:t>
            </a:r>
            <a:r>
              <a:rPr lang="ru-RU" b="0" i="0" dirty="0">
                <a:effectLst/>
                <a:latin typeface="PTSans"/>
              </a:rPr>
              <a:t>ИБП обычно имеет несколько типов защитных механизмов, которые предохраняют внутреннюю электронику от повреждения. Например, от высоковольтных импульсов, импульсных помех, перегрузки, короткого замыкания и так далее. Базово рекомендуем искать модели хотя бы с защитой от импульсов и перегрузки.</a:t>
            </a:r>
          </a:p>
          <a:p>
            <a:pPr marL="6160" indent="0">
              <a:buNone/>
            </a:pPr>
            <a:endParaRPr lang="ru-RU" dirty="0"/>
          </a:p>
        </p:txBody>
      </p:sp>
      <p:pic>
        <p:nvPicPr>
          <p:cNvPr id="6" name="Объект 5">
            <a:extLst>
              <a:ext uri="{FF2B5EF4-FFF2-40B4-BE49-F238E27FC236}">
                <a16:creationId xmlns:a16="http://schemas.microsoft.com/office/drawing/2014/main" id="{948A4174-E933-4DE2-A9DF-E5B10E654B3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1558" y="3022899"/>
            <a:ext cx="5780442" cy="3835101"/>
          </a:xfrm>
        </p:spPr>
      </p:pic>
    </p:spTree>
    <p:extLst>
      <p:ext uri="{BB962C8B-B14F-4D97-AF65-F5344CB8AC3E}">
        <p14:creationId xmlns:p14="http://schemas.microsoft.com/office/powerpoint/2010/main" val="1690716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4FED7C-4724-46D0-AB56-7B18ED6A7149}"/>
              </a:ext>
            </a:extLst>
          </p:cNvPr>
          <p:cNvSpPr>
            <a:spLocks noGrp="1"/>
          </p:cNvSpPr>
          <p:nvPr>
            <p:ph type="title"/>
          </p:nvPr>
        </p:nvSpPr>
        <p:spPr>
          <a:xfrm>
            <a:off x="2609873" y="150607"/>
            <a:ext cx="7201101" cy="1065007"/>
          </a:xfrm>
        </p:spPr>
        <p:txBody>
          <a:bodyPr>
            <a:normAutofit/>
          </a:bodyPr>
          <a:lstStyle/>
          <a:p>
            <a:pPr algn="ctr"/>
            <a:r>
              <a:rPr lang="ru-RU" b="1" i="0" dirty="0">
                <a:effectLst/>
                <a:latin typeface="PTSans"/>
              </a:rPr>
              <a:t>Характеристики аккумуляторных  батарей</a:t>
            </a:r>
            <a:endParaRPr lang="ru-RU" dirty="0"/>
          </a:p>
        </p:txBody>
      </p:sp>
      <p:sp>
        <p:nvSpPr>
          <p:cNvPr id="3" name="Объект 2">
            <a:extLst>
              <a:ext uri="{FF2B5EF4-FFF2-40B4-BE49-F238E27FC236}">
                <a16:creationId xmlns:a16="http://schemas.microsoft.com/office/drawing/2014/main" id="{ABDD5BAB-57C9-432A-BA87-A8371315AEC7}"/>
              </a:ext>
            </a:extLst>
          </p:cNvPr>
          <p:cNvSpPr>
            <a:spLocks noGrp="1"/>
          </p:cNvSpPr>
          <p:nvPr>
            <p:ph sz="half" idx="1"/>
          </p:nvPr>
        </p:nvSpPr>
        <p:spPr>
          <a:xfrm>
            <a:off x="0" y="1215613"/>
            <a:ext cx="7121562" cy="5642387"/>
          </a:xfrm>
        </p:spPr>
        <p:txBody>
          <a:bodyPr>
            <a:normAutofit fontScale="85000" lnSpcReduction="20000"/>
          </a:bodyPr>
          <a:lstStyle/>
          <a:p>
            <a:pPr marL="6160" indent="0" algn="l">
              <a:buNone/>
            </a:pPr>
            <a:r>
              <a:rPr lang="ru-RU" b="0" i="0" dirty="0">
                <a:effectLst/>
                <a:latin typeface="PTSans"/>
              </a:rPr>
              <a:t>Практически во всех ИБП используются свинцово-кислотные АКБ. Их количество, напряжение и емкость обычно выбору не подлежат и зависят от конкретной модели </a:t>
            </a:r>
            <a:r>
              <a:rPr lang="ru-RU" b="0" i="0" dirty="0" err="1">
                <a:effectLst/>
                <a:latin typeface="PTSans"/>
              </a:rPr>
              <a:t>бесперебойника</a:t>
            </a:r>
            <a:r>
              <a:rPr lang="ru-RU" b="0" i="0" dirty="0">
                <a:effectLst/>
                <a:latin typeface="PTSans"/>
              </a:rPr>
              <a:t>. Покупателям в первую очередь стоит обращать на некоторые другие параметры.</a:t>
            </a:r>
          </a:p>
          <a:p>
            <a:pPr marL="6160" indent="0" algn="l">
              <a:buNone/>
            </a:pPr>
            <a:r>
              <a:rPr lang="ru-RU" b="1" i="0" dirty="0">
                <a:effectLst/>
                <a:latin typeface="PTSans"/>
              </a:rPr>
              <a:t>Время зарядки.</a:t>
            </a:r>
            <a:r>
              <a:rPr lang="ru-RU" b="0" i="0" dirty="0">
                <a:effectLst/>
                <a:latin typeface="PTSans"/>
              </a:rPr>
              <a:t> Показывает в часах, как быстро проходит полный цикл зарядки. Важный параметр в критической инфраструктуре с частыми отключениями питания.</a:t>
            </a:r>
          </a:p>
          <a:p>
            <a:pPr marL="6160" indent="0" algn="l">
              <a:buNone/>
            </a:pPr>
            <a:r>
              <a:rPr lang="ru-RU" b="1" i="0" dirty="0">
                <a:effectLst/>
                <a:latin typeface="PTSans"/>
              </a:rPr>
              <a:t>Возможность замены батарей.</a:t>
            </a:r>
            <a:r>
              <a:rPr lang="ru-RU" b="0" i="0" dirty="0">
                <a:effectLst/>
                <a:latin typeface="PTSans"/>
              </a:rPr>
              <a:t> Этот параметр показывает, предусмотрена ли удобная замена батарей именно пользователем. Производители могут указывать, что такой возможности нет, но это не означает, что АКБ в принципе невозможно заменить.</a:t>
            </a:r>
          </a:p>
          <a:p>
            <a:pPr marL="6160" indent="0" algn="l">
              <a:buNone/>
            </a:pPr>
            <a:r>
              <a:rPr lang="ru-RU" b="1" i="0" dirty="0">
                <a:effectLst/>
                <a:latin typeface="PTSans"/>
              </a:rPr>
              <a:t>Горячая замена батарей. </a:t>
            </a:r>
            <a:r>
              <a:rPr lang="ru-RU" b="0" i="0" dirty="0">
                <a:effectLst/>
                <a:latin typeface="PTSans"/>
              </a:rPr>
              <a:t>Позволяет снять старые и установить новые АКБ без отключения ИБП от сети. Полезная функция для серверного оборудования и систем видеонаблюдения, когда отключение питания недопустимо.</a:t>
            </a:r>
          </a:p>
          <a:p>
            <a:pPr marL="6160" indent="0" algn="l">
              <a:buNone/>
            </a:pPr>
            <a:r>
              <a:rPr lang="ru-RU" b="1" i="0" dirty="0">
                <a:effectLst/>
                <a:latin typeface="PTSans"/>
              </a:rPr>
              <a:t>Подключение внешних батарей.</a:t>
            </a:r>
            <a:r>
              <a:rPr lang="ru-RU" b="0" i="0" dirty="0">
                <a:effectLst/>
                <a:latin typeface="PTSans"/>
              </a:rPr>
              <a:t> К ИБП можно подключить сторонние АКБ через клеммы, тем самым продлив время автономной работы. Это актуально в тех случаях, когда отключение электропитания происходят дольше, чем на 10 минут.</a:t>
            </a:r>
          </a:p>
        </p:txBody>
      </p:sp>
      <p:pic>
        <p:nvPicPr>
          <p:cNvPr id="6" name="Объект 5">
            <a:extLst>
              <a:ext uri="{FF2B5EF4-FFF2-40B4-BE49-F238E27FC236}">
                <a16:creationId xmlns:a16="http://schemas.microsoft.com/office/drawing/2014/main" id="{6EFA741E-AD75-4609-9ABA-CF71D101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70809" y="1215613"/>
            <a:ext cx="5195845" cy="3108961"/>
          </a:xfrm>
        </p:spPr>
      </p:pic>
    </p:spTree>
    <p:extLst>
      <p:ext uri="{BB962C8B-B14F-4D97-AF65-F5344CB8AC3E}">
        <p14:creationId xmlns:p14="http://schemas.microsoft.com/office/powerpoint/2010/main" val="987219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4C1B8A-99DA-4A91-8787-9CA6411A1EB0}"/>
              </a:ext>
            </a:extLst>
          </p:cNvPr>
          <p:cNvSpPr>
            <a:spLocks noGrp="1"/>
          </p:cNvSpPr>
          <p:nvPr>
            <p:ph type="title"/>
          </p:nvPr>
        </p:nvSpPr>
        <p:spPr>
          <a:xfrm>
            <a:off x="3386649" y="172122"/>
            <a:ext cx="5418701" cy="635934"/>
          </a:xfrm>
        </p:spPr>
        <p:txBody>
          <a:bodyPr/>
          <a:lstStyle/>
          <a:p>
            <a:pPr algn="ctr"/>
            <a:r>
              <a:rPr lang="ru-RU" b="1" i="0" dirty="0">
                <a:effectLst/>
                <a:latin typeface="PTSans"/>
              </a:rPr>
              <a:t>Разъемы и интерфейсы</a:t>
            </a:r>
            <a:endParaRPr lang="ru-RU" dirty="0"/>
          </a:p>
        </p:txBody>
      </p:sp>
      <p:sp>
        <p:nvSpPr>
          <p:cNvPr id="3" name="Объект 2">
            <a:extLst>
              <a:ext uri="{FF2B5EF4-FFF2-40B4-BE49-F238E27FC236}">
                <a16:creationId xmlns:a16="http://schemas.microsoft.com/office/drawing/2014/main" id="{4B2E221A-8F06-49DF-873D-8185B9AD64F1}"/>
              </a:ext>
            </a:extLst>
          </p:cNvPr>
          <p:cNvSpPr>
            <a:spLocks noGrp="1"/>
          </p:cNvSpPr>
          <p:nvPr>
            <p:ph sz="half" idx="1"/>
          </p:nvPr>
        </p:nvSpPr>
        <p:spPr>
          <a:xfrm flipH="1">
            <a:off x="6960198" y="720762"/>
            <a:ext cx="5231800" cy="6137238"/>
          </a:xfrm>
        </p:spPr>
        <p:txBody>
          <a:bodyPr>
            <a:normAutofit fontScale="92500"/>
          </a:bodyPr>
          <a:lstStyle/>
          <a:p>
            <a:pPr marL="6160" indent="0" algn="l">
              <a:buNone/>
            </a:pPr>
            <a:r>
              <a:rPr lang="ru-RU" sz="1800" b="0" i="0" dirty="0">
                <a:effectLst/>
                <a:latin typeface="PTSans"/>
              </a:rPr>
              <a:t>Важно не только согласовать эксплуатационные параметры ИБП с имеющейся техникой. Не забудьте, что ее нужно и подключить к </a:t>
            </a:r>
            <a:r>
              <a:rPr lang="ru-RU" sz="1800" b="0" i="0" dirty="0" err="1">
                <a:effectLst/>
                <a:latin typeface="PTSans"/>
              </a:rPr>
              <a:t>бесперебойнику</a:t>
            </a:r>
            <a:r>
              <a:rPr lang="ru-RU" sz="1800" b="0" i="0" dirty="0">
                <a:effectLst/>
                <a:latin typeface="PTSans"/>
              </a:rPr>
              <a:t>. </a:t>
            </a:r>
            <a:r>
              <a:rPr lang="ru-RU" sz="1800" b="1" i="0" dirty="0">
                <a:effectLst/>
                <a:latin typeface="PTSans"/>
              </a:rPr>
              <a:t>Количество разъемов </a:t>
            </a:r>
            <a:r>
              <a:rPr lang="ru-RU" sz="1800" b="0" i="0" dirty="0">
                <a:effectLst/>
                <a:latin typeface="PTSans"/>
              </a:rPr>
              <a:t>должно быть равно или больше, чем число потребителей. В продаже имеются модели на 2-10 подключаемых устройств. В ИБП обычно встречаются два типа разъемов — </a:t>
            </a:r>
            <a:r>
              <a:rPr lang="ru-RU" sz="1800" b="0" i="0" dirty="0" err="1">
                <a:effectLst/>
                <a:latin typeface="PTSans"/>
              </a:rPr>
              <a:t>евророзетки</a:t>
            </a:r>
            <a:r>
              <a:rPr lang="ru-RU" sz="1800" b="0" i="0" dirty="0">
                <a:effectLst/>
                <a:latin typeface="PTSans"/>
              </a:rPr>
              <a:t> и компьютерные розетки IEC 320 C13. Первые универсальные и подойдут как для ПК, так и для бытовой техники. Вторые занимают меньше места на корпусе и используются исключительно в паре с блоками питания компьютеров, мониторов и так далее.</a:t>
            </a:r>
            <a:br>
              <a:rPr lang="ru-RU" sz="1800" b="0" i="0" dirty="0">
                <a:effectLst/>
                <a:latin typeface="PTSans"/>
              </a:rPr>
            </a:br>
            <a:r>
              <a:rPr lang="ru-RU" sz="1800" b="0" i="0" dirty="0">
                <a:effectLst/>
                <a:latin typeface="PTSans"/>
              </a:rPr>
              <a:t>RJ-11 — телефонный кабель</a:t>
            </a:r>
          </a:p>
          <a:p>
            <a:pPr marL="6160" indent="0" algn="l">
              <a:buNone/>
            </a:pPr>
            <a:r>
              <a:rPr lang="ru-RU" sz="1800" b="0" i="0" dirty="0">
                <a:effectLst/>
                <a:latin typeface="PTSans"/>
              </a:rPr>
              <a:t>RJ-45 — сетевой кабель</a:t>
            </a:r>
          </a:p>
          <a:p>
            <a:pPr marL="6160" indent="0" algn="l">
              <a:buNone/>
            </a:pPr>
            <a:r>
              <a:rPr lang="ru-RU" sz="1800" b="0" i="0" dirty="0">
                <a:effectLst/>
                <a:latin typeface="PTSans"/>
              </a:rPr>
              <a:t>USB</a:t>
            </a:r>
          </a:p>
          <a:p>
            <a:pPr marL="6160" indent="0" algn="l">
              <a:buNone/>
            </a:pPr>
            <a:r>
              <a:rPr lang="ru-RU" sz="1800" b="0" i="0" dirty="0">
                <a:effectLst/>
                <a:latin typeface="PTSans"/>
              </a:rPr>
              <a:t>RS-232</a:t>
            </a:r>
          </a:p>
        </p:txBody>
      </p:sp>
      <p:pic>
        <p:nvPicPr>
          <p:cNvPr id="6" name="Объект 5">
            <a:extLst>
              <a:ext uri="{FF2B5EF4-FFF2-40B4-BE49-F238E27FC236}">
                <a16:creationId xmlns:a16="http://schemas.microsoft.com/office/drawing/2014/main" id="{BB9641FB-DF21-4D74-AD0E-1962A349260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16" y="1583119"/>
            <a:ext cx="7006814" cy="3691761"/>
          </a:xfrm>
        </p:spPr>
      </p:pic>
    </p:spTree>
    <p:extLst>
      <p:ext uri="{BB962C8B-B14F-4D97-AF65-F5344CB8AC3E}">
        <p14:creationId xmlns:p14="http://schemas.microsoft.com/office/powerpoint/2010/main" val="1829795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10955F-D2B7-495D-8FB6-6CDCBB929501}"/>
              </a:ext>
            </a:extLst>
          </p:cNvPr>
          <p:cNvSpPr>
            <a:spLocks noGrp="1"/>
          </p:cNvSpPr>
          <p:nvPr>
            <p:ph type="title"/>
          </p:nvPr>
        </p:nvSpPr>
        <p:spPr>
          <a:xfrm>
            <a:off x="2981661" y="96819"/>
            <a:ext cx="6228677" cy="570155"/>
          </a:xfrm>
        </p:spPr>
        <p:txBody>
          <a:bodyPr/>
          <a:lstStyle/>
          <a:p>
            <a:pPr algn="l"/>
            <a:r>
              <a:rPr lang="ru-RU" b="1" i="0" dirty="0">
                <a:effectLst/>
                <a:latin typeface="PTSans"/>
              </a:rPr>
              <a:t>Дополнительные функции</a:t>
            </a:r>
            <a:endParaRPr lang="ru-RU" dirty="0"/>
          </a:p>
        </p:txBody>
      </p:sp>
      <p:sp>
        <p:nvSpPr>
          <p:cNvPr id="3" name="Объект 2">
            <a:extLst>
              <a:ext uri="{FF2B5EF4-FFF2-40B4-BE49-F238E27FC236}">
                <a16:creationId xmlns:a16="http://schemas.microsoft.com/office/drawing/2014/main" id="{ED8F4969-15C3-46DC-B723-5D29960518AB}"/>
              </a:ext>
            </a:extLst>
          </p:cNvPr>
          <p:cNvSpPr>
            <a:spLocks noGrp="1"/>
          </p:cNvSpPr>
          <p:nvPr>
            <p:ph sz="half" idx="1"/>
          </p:nvPr>
        </p:nvSpPr>
        <p:spPr>
          <a:xfrm>
            <a:off x="1" y="666974"/>
            <a:ext cx="12192000" cy="6191025"/>
          </a:xfrm>
        </p:spPr>
        <p:txBody>
          <a:bodyPr>
            <a:normAutofit fontScale="92500" lnSpcReduction="10000"/>
          </a:bodyPr>
          <a:lstStyle/>
          <a:p>
            <a:pPr marL="6160" indent="0" algn="l">
              <a:buNone/>
            </a:pPr>
            <a:r>
              <a:rPr lang="ru-RU" b="0" i="0" dirty="0">
                <a:effectLst/>
                <a:latin typeface="PTSans"/>
              </a:rPr>
              <a:t>В зависимости от стоимости в </a:t>
            </a:r>
            <a:r>
              <a:rPr lang="ru-RU" b="0" i="0" dirty="0" err="1">
                <a:effectLst/>
                <a:latin typeface="PTSans"/>
              </a:rPr>
              <a:t>бесперебойнике</a:t>
            </a:r>
            <a:r>
              <a:rPr lang="ru-RU" b="0" i="0" dirty="0">
                <a:effectLst/>
                <a:latin typeface="PTSans"/>
              </a:rPr>
              <a:t> могут быть разные функции — часть из них будут незаменимы в конкретных сценариях использования:</a:t>
            </a:r>
          </a:p>
          <a:p>
            <a:pPr marL="6160" indent="0" algn="l">
              <a:buNone/>
            </a:pPr>
            <a:r>
              <a:rPr lang="ru-RU" b="1" i="0" dirty="0">
                <a:effectLst/>
                <a:latin typeface="PTSans"/>
              </a:rPr>
              <a:t>Холодный старт. </a:t>
            </a:r>
            <a:r>
              <a:rPr lang="ru-RU" b="0" i="0" dirty="0">
                <a:effectLst/>
                <a:latin typeface="PTSans"/>
              </a:rPr>
              <a:t>Функция позволяет включить ИБП исключительно от батарей в условиях отсутствия напряжения в сети.</a:t>
            </a:r>
          </a:p>
          <a:p>
            <a:pPr marL="6160" indent="0" algn="l">
              <a:buNone/>
            </a:pPr>
            <a:r>
              <a:rPr lang="ru-RU" b="1" i="0" dirty="0">
                <a:effectLst/>
                <a:latin typeface="PTSans"/>
              </a:rPr>
              <a:t>Дисплей</a:t>
            </a:r>
            <a:r>
              <a:rPr lang="ru-RU" b="0" i="0" dirty="0">
                <a:effectLst/>
                <a:latin typeface="PTSans"/>
              </a:rPr>
              <a:t>. Отображает базовую информацию и позволяет оперативно получить сведения о работе устройства.</a:t>
            </a:r>
          </a:p>
          <a:p>
            <a:pPr marL="6160" indent="0" algn="l">
              <a:buNone/>
            </a:pPr>
            <a:r>
              <a:rPr lang="ru-RU" b="1" i="0" dirty="0">
                <a:effectLst/>
                <a:latin typeface="PTSans"/>
              </a:rPr>
              <a:t>Звуковые сигналы. </a:t>
            </a:r>
            <a:r>
              <a:rPr lang="ru-RU" b="0" i="0" dirty="0">
                <a:effectLst/>
                <a:latin typeface="PTSans"/>
              </a:rPr>
              <a:t>ИБП способен подавать специальные звуки при переходе на батарею или в случае критического разряда. Это особенно важно для крупных серверных комнат или в тех случаях, когда </a:t>
            </a:r>
            <a:r>
              <a:rPr lang="ru-RU" b="0" i="0" dirty="0" err="1">
                <a:effectLst/>
                <a:latin typeface="PTSans"/>
              </a:rPr>
              <a:t>бесперебойник</a:t>
            </a:r>
            <a:r>
              <a:rPr lang="ru-RU" b="0" i="0" dirty="0">
                <a:effectLst/>
                <a:latin typeface="PTSans"/>
              </a:rPr>
              <a:t> находится не в прямой видимости.</a:t>
            </a:r>
          </a:p>
          <a:p>
            <a:pPr marL="6160" indent="0" algn="l">
              <a:buNone/>
            </a:pPr>
            <a:r>
              <a:rPr lang="ru-RU" b="1" i="0" dirty="0">
                <a:effectLst/>
                <a:latin typeface="PTSans"/>
              </a:rPr>
              <a:t>Автоматическое выключение нагрузки. </a:t>
            </a:r>
            <a:r>
              <a:rPr lang="ru-RU" b="0" i="0" dirty="0">
                <a:effectLst/>
                <a:latin typeface="PTSans"/>
              </a:rPr>
              <a:t>Некоторые ИБП при разряде батарей способны подавать на компьютерную технику команду завершения работы.</a:t>
            </a:r>
          </a:p>
          <a:p>
            <a:pPr marL="6160" indent="0" algn="l">
              <a:buNone/>
            </a:pPr>
            <a:r>
              <a:rPr lang="ru-RU" b="1" i="0" dirty="0">
                <a:effectLst/>
                <a:latin typeface="PTSans"/>
              </a:rPr>
              <a:t>Поддержка параллельного режима. </a:t>
            </a:r>
            <a:r>
              <a:rPr lang="ru-RU" b="0" i="0" dirty="0">
                <a:effectLst/>
                <a:latin typeface="PTSans"/>
              </a:rPr>
              <a:t>Функция позволяет объединять несколько ИБП от одного производителя для повышения надежности и времени автономной работы.</a:t>
            </a:r>
          </a:p>
          <a:p>
            <a:pPr marL="6160" indent="0" algn="l">
              <a:buNone/>
            </a:pPr>
            <a:r>
              <a:rPr lang="ru-RU" b="1" i="0" dirty="0">
                <a:effectLst/>
                <a:latin typeface="PTSans"/>
              </a:rPr>
              <a:t>Автоматическая диагностика. </a:t>
            </a:r>
            <a:r>
              <a:rPr lang="ru-RU" b="0" i="0" dirty="0">
                <a:effectLst/>
                <a:latin typeface="PTSans"/>
              </a:rPr>
              <a:t>Встроенные алгоритмы с определенной периодичностью оценивают состояние батарей, температуру и другие показатели устройства. Позволяет с большим удобством следить за состоянием ИБП и своевременно обнаруживать неполадки.</a:t>
            </a:r>
          </a:p>
        </p:txBody>
      </p:sp>
      <p:sp>
        <p:nvSpPr>
          <p:cNvPr id="4" name="Объект 3">
            <a:extLst>
              <a:ext uri="{FF2B5EF4-FFF2-40B4-BE49-F238E27FC236}">
                <a16:creationId xmlns:a16="http://schemas.microsoft.com/office/drawing/2014/main" id="{F2123361-A569-4390-9E56-3232BAB1BE61}"/>
              </a:ext>
            </a:extLst>
          </p:cNvPr>
          <p:cNvSpPr>
            <a:spLocks noGrp="1"/>
          </p:cNvSpPr>
          <p:nvPr>
            <p:ph sz="half" idx="2"/>
          </p:nvPr>
        </p:nvSpPr>
        <p:spPr>
          <a:xfrm flipH="1">
            <a:off x="11736592" y="4894729"/>
            <a:ext cx="64545" cy="1155214"/>
          </a:xfrm>
        </p:spPr>
        <p:txBody>
          <a:bodyPr>
            <a:normAutofit fontScale="92500" lnSpcReduction="10000"/>
          </a:bodyPr>
          <a:lstStyle/>
          <a:p>
            <a:endParaRPr lang="ru-RU" dirty="0"/>
          </a:p>
        </p:txBody>
      </p:sp>
    </p:spTree>
    <p:extLst>
      <p:ext uri="{BB962C8B-B14F-4D97-AF65-F5344CB8AC3E}">
        <p14:creationId xmlns:p14="http://schemas.microsoft.com/office/powerpoint/2010/main" val="287973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DD8DF4-6DA2-4F55-8DA7-2426E6A18786}"/>
              </a:ext>
            </a:extLst>
          </p:cNvPr>
          <p:cNvSpPr>
            <a:spLocks noGrp="1"/>
          </p:cNvSpPr>
          <p:nvPr>
            <p:ph type="title"/>
          </p:nvPr>
        </p:nvSpPr>
        <p:spPr>
          <a:xfrm>
            <a:off x="4249031" y="1"/>
            <a:ext cx="3660973" cy="710214"/>
          </a:xfrm>
        </p:spPr>
        <p:txBody>
          <a:bodyPr/>
          <a:lstStyle/>
          <a:p>
            <a:r>
              <a:rPr lang="ru-RU" b="1" i="0" dirty="0">
                <a:effectLst/>
                <a:latin typeface="-apple-system"/>
              </a:rPr>
              <a:t>Форм-факторы</a:t>
            </a:r>
            <a:endParaRPr lang="ru-RU" dirty="0"/>
          </a:p>
        </p:txBody>
      </p:sp>
      <p:sp>
        <p:nvSpPr>
          <p:cNvPr id="3" name="Объект 2">
            <a:extLst>
              <a:ext uri="{FF2B5EF4-FFF2-40B4-BE49-F238E27FC236}">
                <a16:creationId xmlns:a16="http://schemas.microsoft.com/office/drawing/2014/main" id="{E9BC908D-C79C-4B1E-A88D-26DD8505DF76}"/>
              </a:ext>
            </a:extLst>
          </p:cNvPr>
          <p:cNvSpPr>
            <a:spLocks noGrp="1"/>
          </p:cNvSpPr>
          <p:nvPr>
            <p:ph idx="1"/>
          </p:nvPr>
        </p:nvSpPr>
        <p:spPr>
          <a:xfrm>
            <a:off x="0" y="450109"/>
            <a:ext cx="12126897" cy="1509202"/>
          </a:xfrm>
        </p:spPr>
        <p:txBody>
          <a:bodyPr/>
          <a:lstStyle/>
          <a:p>
            <a:pPr marL="0" indent="0">
              <a:buNone/>
            </a:pPr>
            <a:r>
              <a:rPr lang="ru-RU" b="0" i="0" dirty="0">
                <a:effectLst/>
                <a:latin typeface="-apple-system"/>
              </a:rPr>
              <a:t>Они были как у корпусов, так и у плат и блоков питания. Если с последними ничего сложного нет, так как есть только ATX (норм) и SFX (</a:t>
            </a:r>
            <a:r>
              <a:rPr lang="ru-RU" b="0" i="0" dirty="0" err="1">
                <a:effectLst/>
                <a:latin typeface="-apple-system"/>
              </a:rPr>
              <a:t>скукоженный</a:t>
            </a:r>
            <a:r>
              <a:rPr lang="ru-RU" b="0" i="0" dirty="0">
                <a:effectLst/>
                <a:latin typeface="-apple-system"/>
              </a:rPr>
              <a:t> в размере), то производители как корпусов, так и плат, тупо пошли в разнос. Поначалу производители плат начали выпуск по стандарту Micro-ATX, который, о господи, как сложно догадаться - был мини-версией ATX. Позже появится еще и разжиревший </a:t>
            </a:r>
            <a:r>
              <a:rPr lang="ru-RU" b="0" i="0" dirty="0" err="1">
                <a:effectLst/>
                <a:latin typeface="-apple-system"/>
              </a:rPr>
              <a:t>Extended</a:t>
            </a:r>
            <a:r>
              <a:rPr lang="ru-RU" b="0" i="0" dirty="0">
                <a:effectLst/>
                <a:latin typeface="-apple-system"/>
              </a:rPr>
              <a:t>-ATX, он же E-ATX </a:t>
            </a:r>
            <a:endParaRPr lang="ru-RU" b="1" i="0" dirty="0">
              <a:effectLst/>
              <a:latin typeface="-apple-system"/>
            </a:endParaRPr>
          </a:p>
        </p:txBody>
      </p:sp>
      <p:pic>
        <p:nvPicPr>
          <p:cNvPr id="11" name="Рисунок 10">
            <a:extLst>
              <a:ext uri="{FF2B5EF4-FFF2-40B4-BE49-F238E27FC236}">
                <a16:creationId xmlns:a16="http://schemas.microsoft.com/office/drawing/2014/main" id="{0D8DF4B9-5EF9-4E25-A877-48475F1EC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9687"/>
            <a:ext cx="8738630" cy="4978312"/>
          </a:xfrm>
          <a:prstGeom prst="rect">
            <a:avLst/>
          </a:prstGeom>
        </p:spPr>
      </p:pic>
    </p:spTree>
    <p:extLst>
      <p:ext uri="{BB962C8B-B14F-4D97-AF65-F5344CB8AC3E}">
        <p14:creationId xmlns:p14="http://schemas.microsoft.com/office/powerpoint/2010/main" val="2879934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2FE34A-9EAD-4871-9167-A465D37FBED9}"/>
              </a:ext>
            </a:extLst>
          </p:cNvPr>
          <p:cNvSpPr>
            <a:spLocks noGrp="1"/>
          </p:cNvSpPr>
          <p:nvPr>
            <p:ph type="title"/>
          </p:nvPr>
        </p:nvSpPr>
        <p:spPr>
          <a:xfrm>
            <a:off x="5626250" y="-311971"/>
            <a:ext cx="1183341" cy="914400"/>
          </a:xfrm>
        </p:spPr>
        <p:txBody>
          <a:bodyPr>
            <a:normAutofit fontScale="90000"/>
          </a:bodyPr>
          <a:lstStyle/>
          <a:p>
            <a:pPr algn="ctr"/>
            <a:r>
              <a:rPr lang="ru-RU" dirty="0"/>
              <a:t>	Итог</a:t>
            </a:r>
            <a:r>
              <a:rPr lang="en-US" dirty="0"/>
              <a:t>:</a:t>
            </a:r>
            <a:endParaRPr lang="ru-RU" dirty="0"/>
          </a:p>
        </p:txBody>
      </p:sp>
      <p:sp>
        <p:nvSpPr>
          <p:cNvPr id="3" name="Объект 2">
            <a:extLst>
              <a:ext uri="{FF2B5EF4-FFF2-40B4-BE49-F238E27FC236}">
                <a16:creationId xmlns:a16="http://schemas.microsoft.com/office/drawing/2014/main" id="{41FF2D6F-F7C8-4804-A17F-1B32E620E595}"/>
              </a:ext>
            </a:extLst>
          </p:cNvPr>
          <p:cNvSpPr>
            <a:spLocks noGrp="1"/>
          </p:cNvSpPr>
          <p:nvPr>
            <p:ph sz="half" idx="1"/>
          </p:nvPr>
        </p:nvSpPr>
        <p:spPr>
          <a:xfrm>
            <a:off x="989704" y="602429"/>
            <a:ext cx="10381129" cy="1333947"/>
          </a:xfrm>
        </p:spPr>
        <p:txBody>
          <a:bodyPr>
            <a:normAutofit fontScale="85000" lnSpcReduction="20000"/>
          </a:bodyPr>
          <a:lstStyle/>
          <a:p>
            <a:pPr marL="6160" indent="0">
              <a:buNone/>
            </a:pPr>
            <a:r>
              <a:rPr lang="ru-RU" dirty="0"/>
              <a:t>Мы сегодня рассмотрели такие темы как</a:t>
            </a:r>
            <a:r>
              <a:rPr lang="en-US" dirty="0"/>
              <a:t>:</a:t>
            </a:r>
            <a:r>
              <a:rPr lang="ru-RU" dirty="0"/>
              <a:t> Корпуса </a:t>
            </a:r>
            <a:r>
              <a:rPr lang="ru-RU" dirty="0" err="1"/>
              <a:t>пк</a:t>
            </a:r>
            <a:r>
              <a:rPr lang="ru-RU" dirty="0"/>
              <a:t>, блоки питания и ИБП</a:t>
            </a:r>
            <a:br>
              <a:rPr lang="ru-RU" dirty="0"/>
            </a:br>
            <a:r>
              <a:rPr lang="ru-RU" dirty="0"/>
              <a:t>Давайте рассмотрим варианты на интернет магазинах, какие товары они могут нам предложить по этим интересующим темам.</a:t>
            </a:r>
          </a:p>
        </p:txBody>
      </p:sp>
      <p:sp>
        <p:nvSpPr>
          <p:cNvPr id="4" name="Объект 3">
            <a:extLst>
              <a:ext uri="{FF2B5EF4-FFF2-40B4-BE49-F238E27FC236}">
                <a16:creationId xmlns:a16="http://schemas.microsoft.com/office/drawing/2014/main" id="{80BFD776-3863-4898-8235-58793CB10D84}"/>
              </a:ext>
            </a:extLst>
          </p:cNvPr>
          <p:cNvSpPr>
            <a:spLocks noGrp="1"/>
          </p:cNvSpPr>
          <p:nvPr>
            <p:ph sz="half" idx="2"/>
          </p:nvPr>
        </p:nvSpPr>
        <p:spPr>
          <a:xfrm>
            <a:off x="0" y="4701092"/>
            <a:ext cx="12102353" cy="2156907"/>
          </a:xfrm>
        </p:spPr>
        <p:txBody>
          <a:bodyPr>
            <a:normAutofit fontScale="85000" lnSpcReduction="20000"/>
          </a:bodyPr>
          <a:lstStyle/>
          <a:p>
            <a:pPr algn="ctr"/>
            <a:r>
              <a:rPr lang="ru-RU" b="0" i="0" dirty="0">
                <a:solidFill>
                  <a:srgbClr val="333333"/>
                </a:solidFill>
                <a:effectLst/>
                <a:latin typeface="PT Sans" panose="020B0604020202020204" pitchFamily="34" charset="-52"/>
              </a:rPr>
              <a:t>9</a:t>
            </a:r>
          </a:p>
          <a:p>
            <a:pPr marL="6160" indent="0">
              <a:buNone/>
            </a:pPr>
            <a:r>
              <a:rPr lang="ru-RU" b="0" i="0" u="none" strike="noStrike" dirty="0">
                <a:effectLst/>
                <a:latin typeface="PT Sans" panose="020B0604020202020204" pitchFamily="34" charset="-52"/>
                <a:hlinkClick r:id="rId2">
                  <a:extLst>
                    <a:ext uri="{A12FA001-AC4F-418D-AE19-62706E023703}">
                      <ahyp:hlinkClr xmlns:ahyp="http://schemas.microsoft.com/office/drawing/2018/hyperlinkcolor" val="tx"/>
                    </a:ext>
                  </a:extLst>
                </a:hlinkClick>
              </a:rPr>
              <a:t>1. Корпус </a:t>
            </a:r>
            <a:r>
              <a:rPr lang="en-US" b="0" i="0" u="none" strike="noStrike" dirty="0">
                <a:effectLst/>
                <a:latin typeface="PT Sans" panose="020B0604020202020204" pitchFamily="34" charset="-52"/>
                <a:hlinkClick r:id="rId2">
                  <a:extLst>
                    <a:ext uri="{A12FA001-AC4F-418D-AE19-62706E023703}">
                      <ahyp:hlinkClr xmlns:ahyp="http://schemas.microsoft.com/office/drawing/2018/hyperlinkcolor" val="tx"/>
                    </a:ext>
                  </a:extLst>
                </a:hlinkClick>
              </a:rPr>
              <a:t>Lian Li LANCOOL III RGB [G99.LAN3RX.10R] </a:t>
            </a:r>
            <a:r>
              <a:rPr lang="ru-RU" b="0" i="0" u="none" strike="noStrike" dirty="0">
                <a:effectLst/>
                <a:latin typeface="PT Sans" panose="020B0604020202020204" pitchFamily="34" charset="-52"/>
                <a:hlinkClick r:id="rId2">
                  <a:extLst>
                    <a:ext uri="{A12FA001-AC4F-418D-AE19-62706E023703}">
                      <ahyp:hlinkClr xmlns:ahyp="http://schemas.microsoft.com/office/drawing/2018/hyperlinkcolor" val="tx"/>
                    </a:ext>
                  </a:extLst>
                </a:hlinkClick>
              </a:rPr>
              <a:t>черный [</a:t>
            </a:r>
            <a:r>
              <a:rPr lang="en-US" b="0" i="0" u="none" strike="noStrike" dirty="0">
                <a:effectLst/>
                <a:latin typeface="PT Sans" panose="020B0604020202020204" pitchFamily="34" charset="-52"/>
                <a:hlinkClick r:id="rId2">
                  <a:extLst>
                    <a:ext uri="{A12FA001-AC4F-418D-AE19-62706E023703}">
                      <ahyp:hlinkClr xmlns:ahyp="http://schemas.microsoft.com/office/drawing/2018/hyperlinkcolor" val="tx"/>
                    </a:ext>
                  </a:extLst>
                </a:hlinkClick>
              </a:rPr>
              <a:t>Mid-Tower, E-ATX, Micro-ATX, Mini-ITX, Standard-ATX, USB 3.2 Gen 1 Type-A, USB 3.2 Gen 2 Type-C, ARGB </a:t>
            </a:r>
            <a:r>
              <a:rPr lang="ru-RU" b="0" i="0" u="none" strike="noStrike" dirty="0">
                <a:effectLst/>
                <a:latin typeface="PT Sans" panose="020B0604020202020204" pitchFamily="34" charset="-52"/>
                <a:hlinkClick r:id="rId2">
                  <a:extLst>
                    <a:ext uri="{A12FA001-AC4F-418D-AE19-62706E023703}">
                      <ahyp:hlinkClr xmlns:ahyp="http://schemas.microsoft.com/office/drawing/2018/hyperlinkcolor" val="tx"/>
                    </a:ext>
                  </a:extLst>
                </a:hlinkClick>
              </a:rPr>
              <a:t>вентиляторы, 4 </a:t>
            </a:r>
            <a:r>
              <a:rPr lang="en-US" b="0" i="0" u="none" strike="noStrike" dirty="0">
                <a:effectLst/>
                <a:latin typeface="PT Sans" panose="020B0604020202020204" pitchFamily="34" charset="-52"/>
                <a:hlinkClick r:id="rId2">
                  <a:extLst>
                    <a:ext uri="{A12FA001-AC4F-418D-AE19-62706E023703}">
                      <ahyp:hlinkClr xmlns:ahyp="http://schemas.microsoft.com/office/drawing/2018/hyperlinkcolor" val="tx"/>
                    </a:ext>
                  </a:extLst>
                </a:hlinkClick>
              </a:rPr>
              <a:t>x 140 </a:t>
            </a:r>
            <a:r>
              <a:rPr lang="ru-RU" b="0" i="0" u="none" strike="noStrike" dirty="0">
                <a:effectLst/>
                <a:latin typeface="PT Sans" panose="020B0604020202020204" pitchFamily="34" charset="-52"/>
                <a:hlinkClick r:id="rId2">
                  <a:extLst>
                    <a:ext uri="{A12FA001-AC4F-418D-AE19-62706E023703}">
                      <ahyp:hlinkClr xmlns:ahyp="http://schemas.microsoft.com/office/drawing/2018/hyperlinkcolor" val="tx"/>
                    </a:ext>
                  </a:extLst>
                </a:hlinkClick>
              </a:rPr>
              <a:t>мм]</a:t>
            </a:r>
            <a:r>
              <a:rPr lang="ru-RU" b="0" i="0" u="none" strike="noStrike" dirty="0">
                <a:effectLst/>
                <a:latin typeface="PT Sans" panose="020B0604020202020204" pitchFamily="34" charset="-52"/>
              </a:rPr>
              <a:t> стоимость в </a:t>
            </a:r>
            <a:r>
              <a:rPr lang="ru-RU" b="1" i="0" dirty="0">
                <a:effectLst/>
                <a:latin typeface="PT Sans" panose="020B0503020203020204" pitchFamily="34" charset="-52"/>
              </a:rPr>
              <a:t>15 999 ₽</a:t>
            </a:r>
            <a:br>
              <a:rPr lang="ru-RU" b="0" i="0" u="none" strike="noStrike" dirty="0">
                <a:effectLst/>
                <a:latin typeface="PT Sans" panose="020B0604020202020204" pitchFamily="34" charset="-52"/>
              </a:rPr>
            </a:br>
            <a:r>
              <a:rPr lang="ru-RU" b="0" i="0" u="none" strike="noStrike" dirty="0">
                <a:effectLst/>
                <a:latin typeface="PT Sans" panose="020B0604020202020204" pitchFamily="34" charset="-52"/>
              </a:rPr>
              <a:t>2. </a:t>
            </a:r>
            <a:r>
              <a:rPr lang="ru-RU" b="0" i="0" u="none" strike="noStrike" dirty="0">
                <a:effectLst/>
                <a:latin typeface="PT Sans" panose="020B0503020203020204" pitchFamily="34" charset="-52"/>
                <a:hlinkClick r:id="rId3">
                  <a:extLst>
                    <a:ext uri="{A12FA001-AC4F-418D-AE19-62706E023703}">
                      <ahyp:hlinkClr xmlns:ahyp="http://schemas.microsoft.com/office/drawing/2018/hyperlinkcolor" val="tx"/>
                    </a:ext>
                  </a:extLst>
                </a:hlinkClick>
              </a:rPr>
              <a:t>Блок питания </a:t>
            </a:r>
            <a:r>
              <a:rPr lang="en-US" b="0" i="0" u="none" strike="noStrike" dirty="0">
                <a:effectLst/>
                <a:latin typeface="PT Sans" panose="020B0503020203020204" pitchFamily="34" charset="-52"/>
                <a:hlinkClick r:id="rId3">
                  <a:extLst>
                    <a:ext uri="{A12FA001-AC4F-418D-AE19-62706E023703}">
                      <ahyp:hlinkClr xmlns:ahyp="http://schemas.microsoft.com/office/drawing/2018/hyperlinkcolor" val="tx"/>
                    </a:ext>
                  </a:extLst>
                </a:hlinkClick>
              </a:rPr>
              <a:t>MONTECH CENTURY 850 [CENTURY 850] </a:t>
            </a:r>
            <a:r>
              <a:rPr lang="ru-RU" b="0" i="0" u="none" strike="noStrike" dirty="0">
                <a:effectLst/>
                <a:latin typeface="PT Sans" panose="020B0503020203020204" pitchFamily="34" charset="-52"/>
                <a:hlinkClick r:id="rId3">
                  <a:extLst>
                    <a:ext uri="{A12FA001-AC4F-418D-AE19-62706E023703}">
                      <ahyp:hlinkClr xmlns:ahyp="http://schemas.microsoft.com/office/drawing/2018/hyperlinkcolor" val="tx"/>
                    </a:ext>
                  </a:extLst>
                </a:hlinkClick>
              </a:rPr>
              <a:t>черный [850 Вт, 80+ </a:t>
            </a:r>
            <a:r>
              <a:rPr lang="en-US" b="0" i="0" u="none" strike="noStrike" dirty="0">
                <a:effectLst/>
                <a:latin typeface="PT Sans" panose="020B0503020203020204" pitchFamily="34" charset="-52"/>
                <a:hlinkClick r:id="rId3">
                  <a:extLst>
                    <a:ext uri="{A12FA001-AC4F-418D-AE19-62706E023703}">
                      <ahyp:hlinkClr xmlns:ahyp="http://schemas.microsoft.com/office/drawing/2018/hyperlinkcolor" val="tx"/>
                    </a:ext>
                  </a:extLst>
                </a:hlinkClick>
              </a:rPr>
              <a:t>Gold, APFC, 20+4 pin, 2 x 4+4 pin CPU, 10 SATA, 6 x 6+2 pin PCI-E]</a:t>
            </a:r>
            <a:r>
              <a:rPr lang="ru-RU" b="0" i="0" u="none" strike="noStrike" dirty="0">
                <a:effectLst/>
                <a:latin typeface="PT Sans" panose="020B0503020203020204" pitchFamily="34" charset="-52"/>
              </a:rPr>
              <a:t> стоимость в </a:t>
            </a:r>
            <a:r>
              <a:rPr lang="ru-RU" b="1" i="0" dirty="0">
                <a:effectLst/>
                <a:latin typeface="PT Sans" panose="020B0503020203020204" pitchFamily="34" charset="-52"/>
              </a:rPr>
              <a:t>12 399 ₽</a:t>
            </a:r>
            <a:br>
              <a:rPr lang="ru-RU" b="1" i="0" dirty="0">
                <a:effectLst/>
                <a:latin typeface="PT Sans" panose="020B0503020203020204" pitchFamily="34" charset="-52"/>
              </a:rPr>
            </a:br>
            <a:r>
              <a:rPr lang="ru-RU" b="1" i="0" dirty="0">
                <a:effectLst/>
                <a:latin typeface="PT Sans" panose="020B0503020203020204" pitchFamily="34" charset="-52"/>
              </a:rPr>
              <a:t>3. </a:t>
            </a:r>
            <a:r>
              <a:rPr lang="ru-RU" b="0" i="0" dirty="0">
                <a:effectLst/>
                <a:latin typeface="PT Sans" panose="020B0503020203020204" pitchFamily="34" charset="-52"/>
              </a:rPr>
              <a:t>ИБП </a:t>
            </a:r>
            <a:r>
              <a:rPr lang="en-US" b="0" i="0" dirty="0" err="1">
                <a:effectLst/>
                <a:latin typeface="PT Sans" panose="020B0503020203020204" pitchFamily="34" charset="-52"/>
              </a:rPr>
              <a:t>ExeGate</a:t>
            </a:r>
            <a:r>
              <a:rPr lang="en-US" b="0" i="0" dirty="0">
                <a:effectLst/>
                <a:latin typeface="PT Sans" panose="020B0503020203020204" pitchFamily="34" charset="-52"/>
              </a:rPr>
              <a:t> Power Smart ULB-850.LCD.AVR.4C13.RJ [</a:t>
            </a:r>
            <a:r>
              <a:rPr lang="ru-RU" b="0" i="0" dirty="0">
                <a:effectLst/>
                <a:latin typeface="PT Sans" panose="020B0503020203020204" pitchFamily="34" charset="-52"/>
              </a:rPr>
              <a:t>линейно-интерактивный, 850 ВА, 480 Вт, 4 </a:t>
            </a:r>
            <a:r>
              <a:rPr lang="en-US" b="0" i="0" dirty="0">
                <a:effectLst/>
                <a:latin typeface="PT Sans" panose="020B0503020203020204" pitchFamily="34" charset="-52"/>
              </a:rPr>
              <a:t>x IEC 320 C13 (</a:t>
            </a:r>
            <a:r>
              <a:rPr lang="ru-RU" b="0" i="0" dirty="0">
                <a:effectLst/>
                <a:latin typeface="PT Sans" panose="020B0503020203020204" pitchFamily="34" charset="-52"/>
              </a:rPr>
              <a:t>компьютерная)] стоимость в </a:t>
            </a:r>
            <a:r>
              <a:rPr lang="ru-RU" b="1" i="0" dirty="0">
                <a:effectLst/>
                <a:latin typeface="PT Sans" panose="020B0503020203020204" pitchFamily="34" charset="-52"/>
              </a:rPr>
              <a:t>5 199 ₽</a:t>
            </a:r>
            <a:endParaRPr lang="ru-RU" dirty="0"/>
          </a:p>
        </p:txBody>
      </p:sp>
      <p:pic>
        <p:nvPicPr>
          <p:cNvPr id="8" name="Рисунок 7">
            <a:extLst>
              <a:ext uri="{FF2B5EF4-FFF2-40B4-BE49-F238E27FC236}">
                <a16:creationId xmlns:a16="http://schemas.microsoft.com/office/drawing/2014/main" id="{43E02BB8-B37C-4A70-AAEB-CFFBFB43C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395" y="1426582"/>
            <a:ext cx="3175000" cy="3175000"/>
          </a:xfrm>
          <a:prstGeom prst="rect">
            <a:avLst/>
          </a:prstGeom>
        </p:spPr>
      </p:pic>
      <p:pic>
        <p:nvPicPr>
          <p:cNvPr id="10" name="Рисунок 9">
            <a:extLst>
              <a:ext uri="{FF2B5EF4-FFF2-40B4-BE49-F238E27FC236}">
                <a16:creationId xmlns:a16="http://schemas.microsoft.com/office/drawing/2014/main" id="{D2C5320E-CB00-4FAF-8EAE-AEC29FD1A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526" y="1426582"/>
            <a:ext cx="3175000" cy="3175000"/>
          </a:xfrm>
          <a:prstGeom prst="rect">
            <a:avLst/>
          </a:prstGeom>
        </p:spPr>
      </p:pic>
      <p:pic>
        <p:nvPicPr>
          <p:cNvPr id="12" name="Рисунок 11">
            <a:extLst>
              <a:ext uri="{FF2B5EF4-FFF2-40B4-BE49-F238E27FC236}">
                <a16:creationId xmlns:a16="http://schemas.microsoft.com/office/drawing/2014/main" id="{AC66CF18-2487-43B6-9FD9-77FA2008E1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1835" y="1426582"/>
            <a:ext cx="3175000" cy="3175000"/>
          </a:xfrm>
          <a:prstGeom prst="rect">
            <a:avLst/>
          </a:prstGeom>
        </p:spPr>
      </p:pic>
    </p:spTree>
    <p:extLst>
      <p:ext uri="{BB962C8B-B14F-4D97-AF65-F5344CB8AC3E}">
        <p14:creationId xmlns:p14="http://schemas.microsoft.com/office/powerpoint/2010/main" val="3856942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D5E969-8E3B-4C34-A357-4EDC717B75B2}"/>
              </a:ext>
            </a:extLst>
          </p:cNvPr>
          <p:cNvSpPr>
            <a:spLocks noGrp="1"/>
          </p:cNvSpPr>
          <p:nvPr>
            <p:ph type="title"/>
          </p:nvPr>
        </p:nvSpPr>
        <p:spPr>
          <a:xfrm>
            <a:off x="0" y="1"/>
            <a:ext cx="12192000" cy="1784411"/>
          </a:xfrm>
        </p:spPr>
        <p:txBody>
          <a:bodyPr/>
          <a:lstStyle/>
          <a:p>
            <a:r>
              <a:rPr lang="ru-RU" sz="1800" b="0" i="0" dirty="0">
                <a:effectLst/>
                <a:latin typeface="-apple-system"/>
              </a:rPr>
              <a:t>А вот производители </a:t>
            </a:r>
            <a:r>
              <a:rPr lang="ru-RU" sz="1800" b="0" dirty="0">
                <a:latin typeface="-apple-system"/>
              </a:rPr>
              <a:t>корпусов</a:t>
            </a:r>
            <a:r>
              <a:rPr lang="ru-RU" sz="1800" b="0" i="0" dirty="0">
                <a:effectLst/>
                <a:latin typeface="-apple-system"/>
              </a:rPr>
              <a:t> почти сразу выкатили Mini-</a:t>
            </a:r>
            <a:r>
              <a:rPr lang="ru-RU" sz="1800" b="0" i="0" dirty="0" err="1">
                <a:effectLst/>
                <a:latin typeface="-apple-system"/>
              </a:rPr>
              <a:t>tower</a:t>
            </a:r>
            <a:r>
              <a:rPr lang="ru-RU" sz="1800" b="0" i="0" dirty="0">
                <a:effectLst/>
                <a:latin typeface="-apple-system"/>
              </a:rPr>
              <a:t> (Micro-ATX), Desktop (Micro-ATX), Full-Tower (E-ATX), чтобы для любой платы был свой собственный корпус. Так или иначе, теперь мы имели точно такие же серые коробки, просто разных размеров, и никто не знает, что было бы сейчас, если бы не произошло два довольно важных события:</a:t>
            </a:r>
            <a:br>
              <a:rPr lang="ru-RU" sz="1800" b="0" i="0" dirty="0">
                <a:effectLst/>
                <a:latin typeface="-apple-system"/>
              </a:rPr>
            </a:br>
            <a:r>
              <a:rPr lang="ru-RU" sz="1800" b="0" i="0" dirty="0">
                <a:effectLst/>
                <a:latin typeface="-apple-system"/>
              </a:rPr>
              <a:t>1. Компьютеров стало больше, а значит стало и больше гиков, которые хотели ими заниматься (</a:t>
            </a:r>
            <a:r>
              <a:rPr lang="ru-RU" sz="1800" b="0" i="0" dirty="0" err="1">
                <a:effectLst/>
                <a:latin typeface="-apple-system"/>
              </a:rPr>
              <a:t>эникейщики</a:t>
            </a:r>
            <a:r>
              <a:rPr lang="ru-RU" sz="1800" b="0" i="0" dirty="0">
                <a:effectLst/>
                <a:latin typeface="-apple-system"/>
              </a:rPr>
              <a:t>);</a:t>
            </a:r>
            <a:br>
              <a:rPr lang="ru-RU" sz="1800" b="0" i="0" dirty="0">
                <a:effectLst/>
                <a:latin typeface="-apple-system"/>
              </a:rPr>
            </a:br>
            <a:r>
              <a:rPr lang="ru-RU" sz="1800" b="0" i="0" dirty="0">
                <a:effectLst/>
                <a:latin typeface="-apple-system"/>
              </a:rPr>
              <a:t>2. Вместе с тем, кто-то из них, решив выделиться, запилил свой первый </a:t>
            </a:r>
            <a:r>
              <a:rPr lang="ru-RU" sz="1800" b="0" i="0" dirty="0" err="1">
                <a:effectLst/>
                <a:latin typeface="-apple-system"/>
              </a:rPr>
              <a:t>кастомный</a:t>
            </a:r>
            <a:r>
              <a:rPr lang="ru-RU" sz="1800" b="0" i="0" dirty="0">
                <a:effectLst/>
                <a:latin typeface="-apple-system"/>
              </a:rPr>
              <a:t> корпус. Кто конкретно был первым, когда это произошло - не так важно, важно то, что с приходом ATX моддинг компьютеров сильно упростился.</a:t>
            </a:r>
            <a:endParaRPr lang="ru-RU" sz="1800" dirty="0"/>
          </a:p>
        </p:txBody>
      </p:sp>
      <p:pic>
        <p:nvPicPr>
          <p:cNvPr id="5" name="Объект 4">
            <a:extLst>
              <a:ext uri="{FF2B5EF4-FFF2-40B4-BE49-F238E27FC236}">
                <a16:creationId xmlns:a16="http://schemas.microsoft.com/office/drawing/2014/main" id="{3F820E56-9A8F-4371-9C66-C7359A1E3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0353" y="1882067"/>
            <a:ext cx="8501647" cy="4975934"/>
          </a:xfrm>
        </p:spPr>
      </p:pic>
    </p:spTree>
    <p:extLst>
      <p:ext uri="{BB962C8B-B14F-4D97-AF65-F5344CB8AC3E}">
        <p14:creationId xmlns:p14="http://schemas.microsoft.com/office/powerpoint/2010/main" val="267132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5EA433-F554-4019-91C6-8620EFD6459C}"/>
              </a:ext>
            </a:extLst>
          </p:cNvPr>
          <p:cNvSpPr>
            <a:spLocks noGrp="1"/>
          </p:cNvSpPr>
          <p:nvPr>
            <p:ph type="title"/>
          </p:nvPr>
        </p:nvSpPr>
        <p:spPr>
          <a:xfrm flipH="1">
            <a:off x="12012480" y="1083076"/>
            <a:ext cx="179520" cy="334562"/>
          </a:xfrm>
        </p:spPr>
        <p:txBody>
          <a:bodyPr/>
          <a:lstStyle/>
          <a:p>
            <a:endParaRPr lang="ru-RU" dirty="0"/>
          </a:p>
        </p:txBody>
      </p:sp>
      <p:sp>
        <p:nvSpPr>
          <p:cNvPr id="3" name="Объект 2">
            <a:extLst>
              <a:ext uri="{FF2B5EF4-FFF2-40B4-BE49-F238E27FC236}">
                <a16:creationId xmlns:a16="http://schemas.microsoft.com/office/drawing/2014/main" id="{FB3C11D3-CBEE-4605-B9F4-E0286F6B58F3}"/>
              </a:ext>
            </a:extLst>
          </p:cNvPr>
          <p:cNvSpPr>
            <a:spLocks noGrp="1"/>
          </p:cNvSpPr>
          <p:nvPr>
            <p:ph idx="1"/>
          </p:nvPr>
        </p:nvSpPr>
        <p:spPr>
          <a:xfrm>
            <a:off x="0" y="79898"/>
            <a:ext cx="12091386" cy="1411551"/>
          </a:xfrm>
        </p:spPr>
        <p:txBody>
          <a:bodyPr>
            <a:noAutofit/>
          </a:bodyPr>
          <a:lstStyle/>
          <a:p>
            <a:pPr marL="0" indent="0">
              <a:buNone/>
            </a:pPr>
            <a:r>
              <a:rPr lang="ru-RU" sz="3200" b="0" i="0" dirty="0">
                <a:effectLst/>
                <a:latin typeface="-apple-system"/>
              </a:rPr>
              <a:t>В итоге в начале нулевых местные </a:t>
            </a:r>
            <a:r>
              <a:rPr lang="ru-RU" sz="3200" b="0" i="0" dirty="0" err="1">
                <a:effectLst/>
                <a:latin typeface="-apple-system"/>
              </a:rPr>
              <a:t>самоделкины</a:t>
            </a:r>
            <a:r>
              <a:rPr lang="ru-RU" sz="3200" b="0" i="0" dirty="0">
                <a:effectLst/>
                <a:latin typeface="-apple-system"/>
              </a:rPr>
              <a:t> начали радовать нас вот такими работами:</a:t>
            </a:r>
            <a:endParaRPr lang="ru-RU" sz="3200" dirty="0"/>
          </a:p>
        </p:txBody>
      </p:sp>
      <p:pic>
        <p:nvPicPr>
          <p:cNvPr id="5" name="Рисунок 4">
            <a:extLst>
              <a:ext uri="{FF2B5EF4-FFF2-40B4-BE49-F238E27FC236}">
                <a16:creationId xmlns:a16="http://schemas.microsoft.com/office/drawing/2014/main" id="{41A7252E-1817-4551-B70C-6617938A9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6011"/>
            <a:ext cx="6178858" cy="5031989"/>
          </a:xfrm>
          <a:prstGeom prst="rect">
            <a:avLst/>
          </a:prstGeom>
        </p:spPr>
      </p:pic>
      <p:pic>
        <p:nvPicPr>
          <p:cNvPr id="11" name="Рисунок 10">
            <a:extLst>
              <a:ext uri="{FF2B5EF4-FFF2-40B4-BE49-F238E27FC236}">
                <a16:creationId xmlns:a16="http://schemas.microsoft.com/office/drawing/2014/main" id="{830A3309-1097-49CC-B153-DD19F719B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554" y="1826011"/>
            <a:ext cx="6014446" cy="5031989"/>
          </a:xfrm>
          <a:prstGeom prst="rect">
            <a:avLst/>
          </a:prstGeom>
        </p:spPr>
      </p:pic>
    </p:spTree>
    <p:extLst>
      <p:ext uri="{BB962C8B-B14F-4D97-AF65-F5344CB8AC3E}">
        <p14:creationId xmlns:p14="http://schemas.microsoft.com/office/powerpoint/2010/main" val="946468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0E71AFAE-C1BA-4609-B5F9-DFED8B4B62CA}"/>
              </a:ext>
            </a:extLst>
          </p:cNvPr>
          <p:cNvSpPr>
            <a:spLocks noGrp="1"/>
          </p:cNvSpPr>
          <p:nvPr>
            <p:ph type="title"/>
          </p:nvPr>
        </p:nvSpPr>
        <p:spPr>
          <a:xfrm rot="18546564" flipH="1" flipV="1">
            <a:off x="7048488" y="578445"/>
            <a:ext cx="1236821" cy="2255217"/>
          </a:xfrm>
        </p:spPr>
        <p:txBody>
          <a:bodyPr/>
          <a:lstStyle/>
          <a:p>
            <a:endParaRPr lang="ru-RU"/>
          </a:p>
        </p:txBody>
      </p:sp>
      <p:pic>
        <p:nvPicPr>
          <p:cNvPr id="11" name="Объект 10">
            <a:extLst>
              <a:ext uri="{FF2B5EF4-FFF2-40B4-BE49-F238E27FC236}">
                <a16:creationId xmlns:a16="http://schemas.microsoft.com/office/drawing/2014/main" id="{79F14D57-7ECB-4F33-BED3-AF397A59A3D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 y="1367161"/>
            <a:ext cx="7321119" cy="5490839"/>
          </a:xfrm>
        </p:spPr>
      </p:pic>
      <p:sp>
        <p:nvSpPr>
          <p:cNvPr id="14" name="Объект 13">
            <a:extLst>
              <a:ext uri="{FF2B5EF4-FFF2-40B4-BE49-F238E27FC236}">
                <a16:creationId xmlns:a16="http://schemas.microsoft.com/office/drawing/2014/main" id="{8D7CE66E-AD00-4A15-9253-FE3058052E76}"/>
              </a:ext>
            </a:extLst>
          </p:cNvPr>
          <p:cNvSpPr>
            <a:spLocks noGrp="1"/>
          </p:cNvSpPr>
          <p:nvPr>
            <p:ph sz="half" idx="2"/>
          </p:nvPr>
        </p:nvSpPr>
        <p:spPr>
          <a:xfrm>
            <a:off x="7439486" y="1509204"/>
            <a:ext cx="4752513" cy="5348795"/>
          </a:xfrm>
        </p:spPr>
        <p:txBody>
          <a:bodyPr>
            <a:normAutofit/>
          </a:bodyPr>
          <a:lstStyle/>
          <a:p>
            <a:pPr marL="0" indent="0">
              <a:buNone/>
            </a:pPr>
            <a:r>
              <a:rPr lang="ru-RU" sz="2000" b="0" i="0" dirty="0">
                <a:effectLst/>
                <a:latin typeface="-apple-system"/>
              </a:rPr>
              <a:t>Кроме того возросшее тепловыделение процессоров и видеокарт заставило производителей начать думать об охлаждении. Один только БП справлялся с выводом воздуха только в негорячих системах, тогда как системы Hi-End класса с быстрыми (10000 оборотов) HDD и топовыми Pentium 4, уже должны были иметь хотя бы пару вентиляторов на вдув-выдув.</a:t>
            </a:r>
            <a:endParaRPr lang="ru-RU" sz="2000" dirty="0"/>
          </a:p>
        </p:txBody>
      </p:sp>
    </p:spTree>
    <p:extLst>
      <p:ext uri="{BB962C8B-B14F-4D97-AF65-F5344CB8AC3E}">
        <p14:creationId xmlns:p14="http://schemas.microsoft.com/office/powerpoint/2010/main" val="3808804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312608-C822-431B-BF5F-0FD85FEDA1AC}"/>
              </a:ext>
            </a:extLst>
          </p:cNvPr>
          <p:cNvSpPr>
            <a:spLocks noGrp="1"/>
          </p:cNvSpPr>
          <p:nvPr>
            <p:ph type="title"/>
          </p:nvPr>
        </p:nvSpPr>
        <p:spPr>
          <a:xfrm>
            <a:off x="1714870" y="0"/>
            <a:ext cx="8751903" cy="1180730"/>
          </a:xfrm>
        </p:spPr>
        <p:txBody>
          <a:bodyPr/>
          <a:lstStyle/>
          <a:p>
            <a:pPr algn="ctr"/>
            <a:r>
              <a:rPr lang="en-US" b="1" i="0" dirty="0">
                <a:effectLst/>
                <a:latin typeface="-apple-system"/>
              </a:rPr>
              <a:t>BTX </a:t>
            </a:r>
            <a:r>
              <a:rPr lang="ru-RU" b="1" i="0" dirty="0">
                <a:effectLst/>
                <a:latin typeface="-apple-system"/>
              </a:rPr>
              <a:t>как решение проблемы</a:t>
            </a:r>
            <a:br>
              <a:rPr lang="ru-RU" b="1" i="0" dirty="0">
                <a:effectLst/>
                <a:latin typeface="-apple-system"/>
              </a:rPr>
            </a:br>
            <a:endParaRPr lang="ru-RU" dirty="0"/>
          </a:p>
        </p:txBody>
      </p:sp>
      <p:sp>
        <p:nvSpPr>
          <p:cNvPr id="3" name="Объект 2">
            <a:extLst>
              <a:ext uri="{FF2B5EF4-FFF2-40B4-BE49-F238E27FC236}">
                <a16:creationId xmlns:a16="http://schemas.microsoft.com/office/drawing/2014/main" id="{EED195F1-5F64-43D6-9143-319894A6F882}"/>
              </a:ext>
            </a:extLst>
          </p:cNvPr>
          <p:cNvSpPr>
            <a:spLocks noGrp="1"/>
          </p:cNvSpPr>
          <p:nvPr>
            <p:ph idx="1"/>
          </p:nvPr>
        </p:nvSpPr>
        <p:spPr>
          <a:xfrm>
            <a:off x="0" y="186431"/>
            <a:ext cx="11984854" cy="2290439"/>
          </a:xfrm>
        </p:spPr>
        <p:txBody>
          <a:bodyPr>
            <a:normAutofit/>
          </a:bodyPr>
          <a:lstStyle/>
          <a:p>
            <a:pPr marL="0" indent="0" algn="l">
              <a:buNone/>
            </a:pPr>
            <a:r>
              <a:rPr lang="ru-RU" b="0" i="0" dirty="0">
                <a:effectLst/>
                <a:latin typeface="-apple-system"/>
              </a:rPr>
              <a:t>Вообще я не буду долго говорить про этот стандарт, поскольку это был просто отзеркаленный ATX. Такая схема упрощала охлаждение компьютера, однако совсем не прижилась, хотя BTX </a:t>
            </a:r>
            <a:r>
              <a:rPr lang="ru-RU" dirty="0">
                <a:latin typeface="-apple-system"/>
              </a:rPr>
              <a:t>корпусам</a:t>
            </a:r>
            <a:r>
              <a:rPr lang="ru-RU" b="0" i="0" dirty="0">
                <a:effectLst/>
                <a:latin typeface="-apple-system"/>
              </a:rPr>
              <a:t> пророчили прям захват рынка. Почему конкретно не произошло взлета - деньги. Переводить все на рельсы BTX было тупо дорого, поскольку платы и корпуса не были взаимозаменяемы с ATX, а большинство пользователей... Тупо не сидели на топовых системах, где у BTX было сильное преимущество над ATX.</a:t>
            </a:r>
            <a:br>
              <a:rPr lang="ru-RU" b="0" i="0" dirty="0">
                <a:effectLst/>
                <a:latin typeface="-apple-system"/>
              </a:rPr>
            </a:br>
            <a:endParaRPr lang="ru-RU" b="1" i="0" dirty="0">
              <a:effectLst/>
              <a:latin typeface="-apple-system"/>
            </a:endParaRPr>
          </a:p>
        </p:txBody>
      </p:sp>
      <p:pic>
        <p:nvPicPr>
          <p:cNvPr id="5" name="Рисунок 4">
            <a:extLst>
              <a:ext uri="{FF2B5EF4-FFF2-40B4-BE49-F238E27FC236}">
                <a16:creationId xmlns:a16="http://schemas.microsoft.com/office/drawing/2014/main" id="{FCA54632-AA31-4CA1-B159-A7FBB220F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081" y="1749665"/>
            <a:ext cx="4580878" cy="5057288"/>
          </a:xfrm>
          <a:prstGeom prst="rect">
            <a:avLst/>
          </a:prstGeom>
        </p:spPr>
      </p:pic>
    </p:spTree>
    <p:extLst>
      <p:ext uri="{BB962C8B-B14F-4D97-AF65-F5344CB8AC3E}">
        <p14:creationId xmlns:p14="http://schemas.microsoft.com/office/powerpoint/2010/main" val="1678726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481E6E-C387-48BD-AE89-EC020A7C4A0A}"/>
              </a:ext>
            </a:extLst>
          </p:cNvPr>
          <p:cNvSpPr>
            <a:spLocks noGrp="1"/>
          </p:cNvSpPr>
          <p:nvPr>
            <p:ph type="title"/>
          </p:nvPr>
        </p:nvSpPr>
        <p:spPr>
          <a:xfrm>
            <a:off x="1324905" y="2943775"/>
            <a:ext cx="10571998" cy="970450"/>
          </a:xfrm>
        </p:spPr>
        <p:txBody>
          <a:bodyPr/>
          <a:lstStyle/>
          <a:p>
            <a:endParaRPr lang="ru-RU" dirty="0"/>
          </a:p>
        </p:txBody>
      </p:sp>
      <p:sp>
        <p:nvSpPr>
          <p:cNvPr id="3" name="Объект 2">
            <a:extLst>
              <a:ext uri="{FF2B5EF4-FFF2-40B4-BE49-F238E27FC236}">
                <a16:creationId xmlns:a16="http://schemas.microsoft.com/office/drawing/2014/main" id="{D7B33583-73D8-4288-BC89-52ACFD43A686}"/>
              </a:ext>
            </a:extLst>
          </p:cNvPr>
          <p:cNvSpPr>
            <a:spLocks noGrp="1"/>
          </p:cNvSpPr>
          <p:nvPr>
            <p:ph idx="1"/>
          </p:nvPr>
        </p:nvSpPr>
        <p:spPr>
          <a:xfrm>
            <a:off x="1" y="1"/>
            <a:ext cx="12191999" cy="1882065"/>
          </a:xfrm>
        </p:spPr>
        <p:txBody>
          <a:bodyPr>
            <a:noAutofit/>
          </a:bodyPr>
          <a:lstStyle/>
          <a:p>
            <a:pPr marL="0" indent="0">
              <a:buNone/>
            </a:pPr>
            <a:r>
              <a:rPr lang="ru-RU" sz="2000" b="0" i="0" dirty="0">
                <a:effectLst/>
                <a:latin typeface="-apple-system"/>
              </a:rPr>
              <a:t>Производители корпусов смотрели на это как на игру: люди делали из обычных компьютеров буквально произведение искусства, причем и инженерного тоже. И естественно, хотя бы у кого-то должна была возникнуть мысль: "давайте продавать моддинг с завода". Производители вентиляторов делали прозрачные модели со светодиодами, а производители корпусов начали делать модели с окном. На первое время на этом и остановились: теперь пользователь мог купить не простую белую/черную коробку, а заплатить немного больше и получить красивый корпус с подсветкой.</a:t>
            </a:r>
            <a:endParaRPr lang="ru-RU" sz="2000" dirty="0"/>
          </a:p>
        </p:txBody>
      </p:sp>
      <p:pic>
        <p:nvPicPr>
          <p:cNvPr id="6" name="Рисунок 5">
            <a:extLst>
              <a:ext uri="{FF2B5EF4-FFF2-40B4-BE49-F238E27FC236}">
                <a16:creationId xmlns:a16="http://schemas.microsoft.com/office/drawing/2014/main" id="{F8C709D5-E98D-455B-8F42-BF8045324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141" y="1944210"/>
            <a:ext cx="6551718" cy="4913789"/>
          </a:xfrm>
          <a:prstGeom prst="rect">
            <a:avLst/>
          </a:prstGeom>
        </p:spPr>
      </p:pic>
    </p:spTree>
    <p:extLst>
      <p:ext uri="{BB962C8B-B14F-4D97-AF65-F5344CB8AC3E}">
        <p14:creationId xmlns:p14="http://schemas.microsoft.com/office/powerpoint/2010/main" val="1818518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Цитаты">
  <a:themeElements>
    <a:clrScheme name="Цитаты">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Цитаты">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Цитаты">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Окаймление">
  <a:themeElements>
    <a:clrScheme name="Окаймление">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Окаймление">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Окаймление">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Мэдисон">
  <a:themeElements>
    <a:clrScheme name="Мэдисон">
      <a:dk1>
        <a:sysClr val="windowText" lastClr="000000"/>
      </a:dk1>
      <a:lt1>
        <a:sysClr val="window" lastClr="FFFFFF"/>
      </a:lt1>
      <a:dk2>
        <a:srgbClr val="2D251F"/>
      </a:dk2>
      <a:lt2>
        <a:srgbClr val="FAE9C5"/>
      </a:lt2>
      <a:accent1>
        <a:srgbClr val="ED3846"/>
      </a:accent1>
      <a:accent2>
        <a:srgbClr val="F87184"/>
      </a:accent2>
      <a:accent3>
        <a:srgbClr val="EC9DA9"/>
      </a:accent3>
      <a:accent4>
        <a:srgbClr val="ECC190"/>
      </a:accent4>
      <a:accent5>
        <a:srgbClr val="FFB268"/>
      </a:accent5>
      <a:accent6>
        <a:srgbClr val="F98657"/>
      </a:accent6>
      <a:hlink>
        <a:srgbClr val="B97669"/>
      </a:hlink>
      <a:folHlink>
        <a:srgbClr val="9E9483"/>
      </a:folHlink>
    </a:clrScheme>
    <a:fontScheme name="Мэдисон">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Мэдисон">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Цитаты</Template>
  <TotalTime>700</TotalTime>
  <Words>5260</Words>
  <Application>Microsoft Office PowerPoint</Application>
  <PresentationFormat>Широкоэкранный</PresentationFormat>
  <Paragraphs>102</Paragraphs>
  <Slides>40</Slides>
  <Notes>2</Notes>
  <HiddenSlides>0</HiddenSlides>
  <MMClips>0</MMClips>
  <ScaleCrop>false</ScaleCrop>
  <HeadingPairs>
    <vt:vector size="6" baseType="variant">
      <vt:variant>
        <vt:lpstr>Использованные шрифты</vt:lpstr>
      </vt:variant>
      <vt:variant>
        <vt:i4>15</vt:i4>
      </vt:variant>
      <vt:variant>
        <vt:lpstr>Тема</vt:lpstr>
      </vt:variant>
      <vt:variant>
        <vt:i4>3</vt:i4>
      </vt:variant>
      <vt:variant>
        <vt:lpstr>Заголовки слайдов</vt:lpstr>
      </vt:variant>
      <vt:variant>
        <vt:i4>40</vt:i4>
      </vt:variant>
    </vt:vector>
  </HeadingPairs>
  <TitlesOfParts>
    <vt:vector size="58" baseType="lpstr">
      <vt:lpstr>-apple-system</vt:lpstr>
      <vt:lpstr>Arial</vt:lpstr>
      <vt:lpstr>Calibri</vt:lpstr>
      <vt:lpstr>Century Gothic</vt:lpstr>
      <vt:lpstr>Corbel</vt:lpstr>
      <vt:lpstr>Helvetica</vt:lpstr>
      <vt:lpstr>MS Shell Dlg 2</vt:lpstr>
      <vt:lpstr>ProximaNova</vt:lpstr>
      <vt:lpstr>PT Sans</vt:lpstr>
      <vt:lpstr>PT Serif</vt:lpstr>
      <vt:lpstr>PTSans</vt:lpstr>
      <vt:lpstr>Times New Roman</vt:lpstr>
      <vt:lpstr>Wingdings</vt:lpstr>
      <vt:lpstr>Wingdings 2</vt:lpstr>
      <vt:lpstr>Wingdings 3</vt:lpstr>
      <vt:lpstr>Цитаты</vt:lpstr>
      <vt:lpstr>Окаймление</vt:lpstr>
      <vt:lpstr>Мэдисон</vt:lpstr>
      <vt:lpstr>Типы корпусов ПК, блоков питания ПК, ИБП</vt:lpstr>
      <vt:lpstr>Содержание:</vt:lpstr>
      <vt:lpstr>Начало начал - AT</vt:lpstr>
      <vt:lpstr>Форм-факторы</vt:lpstr>
      <vt:lpstr>А вот производители корпусов почти сразу выкатили Mini-tower (Micro-ATX), Desktop (Micro-ATX), Full-Tower (E-ATX), чтобы для любой платы был свой собственный корпус. Так или иначе, теперь мы имели точно такие же серые коробки, просто разных размеров, и никто не знает, что было бы сейчас, если бы не произошло два довольно важных события: 1. Компьютеров стало больше, а значит стало и больше гиков, которые хотели ими заниматься (эникейщики); 2. Вместе с тем, кто-то из них, решив выделиться, запилил свой первый кастомный корпус. Кто конкретно был первым, когда это произошло - не так важно, важно то, что с приходом ATX моддинг компьютеров сильно упростился.</vt:lpstr>
      <vt:lpstr>Презентация PowerPoint</vt:lpstr>
      <vt:lpstr>Презентация PowerPoint</vt:lpstr>
      <vt:lpstr>BTX как решение проблемы </vt:lpstr>
      <vt:lpstr>Презентация PowerPoint</vt:lpstr>
      <vt:lpstr>Охлаждение в тренде</vt:lpstr>
      <vt:lpstr>Мы жарим!</vt:lpstr>
      <vt:lpstr>Презентация PowerPoint</vt:lpstr>
      <vt:lpstr>Сэкономил – заработал, мигрень на свою голову…</vt:lpstr>
      <vt:lpstr>Презентация PowerPoint</vt:lpstr>
      <vt:lpstr>И вот она - современность!</vt:lpstr>
      <vt:lpstr>Ваттная эволюция: Блоки питания ПК</vt:lpstr>
      <vt:lpstr>Предки</vt:lpstr>
      <vt:lpstr>Летающий TRADIC.</vt:lpstr>
      <vt:lpstr>Первый стандарт</vt:lpstr>
      <vt:lpstr>Презентация PowerPoint</vt:lpstr>
      <vt:lpstr>ATX</vt:lpstr>
      <vt:lpstr>Хорошо работать блока питания за миска риса</vt:lpstr>
      <vt:lpstr>Технология PFC</vt:lpstr>
      <vt:lpstr>Расширенный АТХ</vt:lpstr>
      <vt:lpstr>Игры с охлаждением</vt:lpstr>
      <vt:lpstr>ИБП</vt:lpstr>
      <vt:lpstr>Конструктивные особенности </vt:lpstr>
      <vt:lpstr>Презентация PowerPoint</vt:lpstr>
      <vt:lpstr>Презентация PowerPoint</vt:lpstr>
      <vt:lpstr>Презентация PowerPoint</vt:lpstr>
      <vt:lpstr>Основные технические параметры</vt:lpstr>
      <vt:lpstr>Презентация PowerPoint</vt:lpstr>
      <vt:lpstr>Презентация PowerPoint</vt:lpstr>
      <vt:lpstr>Презентация PowerPoint</vt:lpstr>
      <vt:lpstr>Презентация PowerPoint</vt:lpstr>
      <vt:lpstr>Презентация PowerPoint</vt:lpstr>
      <vt:lpstr>Характеристики аккумуляторных  батарей</vt:lpstr>
      <vt:lpstr>Разъемы и интерфейсы</vt:lpstr>
      <vt:lpstr>Дополнительные функции</vt:lpstr>
      <vt:lpstr> Итог: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Inspector Skelet</dc:creator>
  <cp:lastModifiedBy>Inspector Skelet</cp:lastModifiedBy>
  <cp:revision>38</cp:revision>
  <dcterms:created xsi:type="dcterms:W3CDTF">2024-09-10T17:24:59Z</dcterms:created>
  <dcterms:modified xsi:type="dcterms:W3CDTF">2024-10-09T04:09:01Z</dcterms:modified>
</cp:coreProperties>
</file>